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1"/>
  </p:sldMasterIdLst>
  <p:handoutMasterIdLst>
    <p:handoutMasterId r:id="rId12"/>
  </p:handoutMasterIdLst>
  <p:sldIdLst>
    <p:sldId id="290" r:id="rId2"/>
    <p:sldId id="284" r:id="rId3"/>
    <p:sldId id="302" r:id="rId4"/>
    <p:sldId id="292" r:id="rId5"/>
    <p:sldId id="303" r:id="rId6"/>
    <p:sldId id="291" r:id="rId7"/>
    <p:sldId id="259" r:id="rId8"/>
    <p:sldId id="301" r:id="rId9"/>
    <p:sldId id="258" r:id="rId10"/>
    <p:sldId id="299" r:id="rId11"/>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Roselli" initials="AR" lastIdx="1" clrIdx="0">
    <p:extLst>
      <p:ext uri="{19B8F6BF-5375-455C-9EA6-DF929625EA0E}">
        <p15:presenceInfo xmlns:p15="http://schemas.microsoft.com/office/powerpoint/2012/main" userId="S-1-5-21-163792495-3632935961-2234185775-11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FDB1"/>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9" d="100"/>
          <a:sy n="89" d="100"/>
        </p:scale>
        <p:origin x="235"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4CDD7C-74AE-4D51-AB42-90DAD42A37EC}"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it-IT"/>
        </a:p>
      </dgm:t>
    </dgm:pt>
    <dgm:pt modelId="{28377E14-2B2F-4A5F-A006-85476EEA60D3}">
      <dgm:prSet custT="1"/>
      <dgm:spPr/>
      <dgm:t>
        <a:bodyPr/>
        <a:lstStyle/>
        <a:p>
          <a:r>
            <a:rPr lang="it-IT" sz="2000" dirty="0" err="1"/>
            <a:t>Multi-agency</a:t>
          </a:r>
          <a:r>
            <a:rPr lang="it-IT" sz="2000" dirty="0"/>
            <a:t> </a:t>
          </a:r>
          <a:r>
            <a:rPr lang="it-IT" sz="2000" dirty="0" err="1"/>
            <a:t>cooperation</a:t>
          </a:r>
          <a:endParaRPr lang="it-IT" sz="2000" dirty="0"/>
        </a:p>
      </dgm:t>
    </dgm:pt>
    <dgm:pt modelId="{62811A7D-7DA3-45F5-B14F-9A7A452DB54D}" type="parTrans" cxnId="{3B48FEF1-3C50-4174-9811-62832457DBA3}">
      <dgm:prSet/>
      <dgm:spPr/>
      <dgm:t>
        <a:bodyPr/>
        <a:lstStyle/>
        <a:p>
          <a:endParaRPr lang="it-IT"/>
        </a:p>
      </dgm:t>
    </dgm:pt>
    <dgm:pt modelId="{791F08C9-7E90-4715-8257-AFF9BCB3633E}" type="sibTrans" cxnId="{3B48FEF1-3C50-4174-9811-62832457DBA3}">
      <dgm:prSet/>
      <dgm:spPr/>
      <dgm:t>
        <a:bodyPr/>
        <a:lstStyle/>
        <a:p>
          <a:endParaRPr lang="it-IT"/>
        </a:p>
      </dgm:t>
    </dgm:pt>
    <dgm:pt modelId="{4875E229-2AFD-4FBF-9C90-EF6B405A3A97}">
      <dgm:prSet custT="1"/>
      <dgm:spPr/>
      <dgm:t>
        <a:bodyPr/>
        <a:lstStyle/>
        <a:p>
          <a:r>
            <a:rPr lang="en-US" sz="2000" dirty="0"/>
            <a:t>Sports coaches/educators (key role)</a:t>
          </a:r>
          <a:endParaRPr lang="it-IT" sz="2000" dirty="0"/>
        </a:p>
      </dgm:t>
    </dgm:pt>
    <dgm:pt modelId="{816ADB69-0C24-410F-A252-5E9B0360AEED}" type="parTrans" cxnId="{6D5BE640-B586-48A0-B385-29B00FCA563E}">
      <dgm:prSet/>
      <dgm:spPr/>
      <dgm:t>
        <a:bodyPr/>
        <a:lstStyle/>
        <a:p>
          <a:endParaRPr lang="it-IT"/>
        </a:p>
      </dgm:t>
    </dgm:pt>
    <dgm:pt modelId="{16DCB6E5-4AFD-4F15-9854-D4B44930CC77}" type="sibTrans" cxnId="{6D5BE640-B586-48A0-B385-29B00FCA563E}">
      <dgm:prSet/>
      <dgm:spPr/>
      <dgm:t>
        <a:bodyPr/>
        <a:lstStyle/>
        <a:p>
          <a:endParaRPr lang="it-IT"/>
        </a:p>
      </dgm:t>
    </dgm:pt>
    <dgm:pt modelId="{0A8DD730-5416-492E-B741-79457808BFD1}">
      <dgm:prSet custT="1"/>
      <dgm:spPr/>
      <dgm:t>
        <a:bodyPr/>
        <a:lstStyle/>
        <a:p>
          <a:r>
            <a:rPr lang="it-IT" sz="2000" dirty="0" err="1"/>
            <a:t>Awareness</a:t>
          </a:r>
          <a:endParaRPr lang="it-IT" sz="2000" dirty="0"/>
        </a:p>
      </dgm:t>
    </dgm:pt>
    <dgm:pt modelId="{56CEA7E3-F9CD-41C5-BEF2-845C7E55EA73}" type="parTrans" cxnId="{1178DC16-3A38-42EB-9C98-D77E2231104E}">
      <dgm:prSet/>
      <dgm:spPr/>
      <dgm:t>
        <a:bodyPr/>
        <a:lstStyle/>
        <a:p>
          <a:endParaRPr lang="it-IT"/>
        </a:p>
      </dgm:t>
    </dgm:pt>
    <dgm:pt modelId="{C769717B-D446-4A56-85C8-0404FC91073F}" type="sibTrans" cxnId="{1178DC16-3A38-42EB-9C98-D77E2231104E}">
      <dgm:prSet/>
      <dgm:spPr/>
      <dgm:t>
        <a:bodyPr/>
        <a:lstStyle/>
        <a:p>
          <a:endParaRPr lang="it-IT"/>
        </a:p>
      </dgm:t>
    </dgm:pt>
    <dgm:pt modelId="{FF70A654-303D-4DE6-8623-0B2858476C48}" type="pres">
      <dgm:prSet presAssocID="{A24CDD7C-74AE-4D51-AB42-90DAD42A37EC}" presName="compositeShape" presStyleCnt="0">
        <dgm:presLayoutVars>
          <dgm:chMax val="7"/>
          <dgm:dir/>
          <dgm:resizeHandles val="exact"/>
        </dgm:presLayoutVars>
      </dgm:prSet>
      <dgm:spPr/>
      <dgm:t>
        <a:bodyPr/>
        <a:lstStyle/>
        <a:p>
          <a:endParaRPr lang="it-IT"/>
        </a:p>
      </dgm:t>
    </dgm:pt>
    <dgm:pt modelId="{92E855A5-C6F3-4022-924F-0B601BE0AEE5}" type="pres">
      <dgm:prSet presAssocID="{0A8DD730-5416-492E-B741-79457808BFD1}" presName="circ1" presStyleLbl="vennNode1" presStyleIdx="0" presStyleCnt="3"/>
      <dgm:spPr/>
      <dgm:t>
        <a:bodyPr/>
        <a:lstStyle/>
        <a:p>
          <a:endParaRPr lang="it-IT"/>
        </a:p>
      </dgm:t>
    </dgm:pt>
    <dgm:pt modelId="{0A0A1D47-5A4A-4608-97EE-5965AA353014}" type="pres">
      <dgm:prSet presAssocID="{0A8DD730-5416-492E-B741-79457808BFD1}" presName="circ1Tx" presStyleLbl="revTx" presStyleIdx="0" presStyleCnt="0">
        <dgm:presLayoutVars>
          <dgm:chMax val="0"/>
          <dgm:chPref val="0"/>
          <dgm:bulletEnabled val="1"/>
        </dgm:presLayoutVars>
      </dgm:prSet>
      <dgm:spPr/>
      <dgm:t>
        <a:bodyPr/>
        <a:lstStyle/>
        <a:p>
          <a:endParaRPr lang="it-IT"/>
        </a:p>
      </dgm:t>
    </dgm:pt>
    <dgm:pt modelId="{E4AAE6AE-CE93-4261-972D-4AFF4451F352}" type="pres">
      <dgm:prSet presAssocID="{4875E229-2AFD-4FBF-9C90-EF6B405A3A97}" presName="circ2" presStyleLbl="vennNode1" presStyleIdx="1" presStyleCnt="3"/>
      <dgm:spPr/>
      <dgm:t>
        <a:bodyPr/>
        <a:lstStyle/>
        <a:p>
          <a:endParaRPr lang="it-IT"/>
        </a:p>
      </dgm:t>
    </dgm:pt>
    <dgm:pt modelId="{A8E6DE39-EB70-44BE-8EC9-9CE8DD68BFED}" type="pres">
      <dgm:prSet presAssocID="{4875E229-2AFD-4FBF-9C90-EF6B405A3A97}" presName="circ2Tx" presStyleLbl="revTx" presStyleIdx="0" presStyleCnt="0">
        <dgm:presLayoutVars>
          <dgm:chMax val="0"/>
          <dgm:chPref val="0"/>
          <dgm:bulletEnabled val="1"/>
        </dgm:presLayoutVars>
      </dgm:prSet>
      <dgm:spPr/>
      <dgm:t>
        <a:bodyPr/>
        <a:lstStyle/>
        <a:p>
          <a:endParaRPr lang="it-IT"/>
        </a:p>
      </dgm:t>
    </dgm:pt>
    <dgm:pt modelId="{CF1AB433-511C-4C2F-B537-872186E9F743}" type="pres">
      <dgm:prSet presAssocID="{28377E14-2B2F-4A5F-A006-85476EEA60D3}" presName="circ3" presStyleLbl="vennNode1" presStyleIdx="2" presStyleCnt="3"/>
      <dgm:spPr/>
      <dgm:t>
        <a:bodyPr/>
        <a:lstStyle/>
        <a:p>
          <a:endParaRPr lang="it-IT"/>
        </a:p>
      </dgm:t>
    </dgm:pt>
    <dgm:pt modelId="{D238E7D9-88A7-49BC-875E-4F0C8BF8BCE6}" type="pres">
      <dgm:prSet presAssocID="{28377E14-2B2F-4A5F-A006-85476EEA60D3}" presName="circ3Tx" presStyleLbl="revTx" presStyleIdx="0" presStyleCnt="0">
        <dgm:presLayoutVars>
          <dgm:chMax val="0"/>
          <dgm:chPref val="0"/>
          <dgm:bulletEnabled val="1"/>
        </dgm:presLayoutVars>
      </dgm:prSet>
      <dgm:spPr/>
      <dgm:t>
        <a:bodyPr/>
        <a:lstStyle/>
        <a:p>
          <a:endParaRPr lang="it-IT"/>
        </a:p>
      </dgm:t>
    </dgm:pt>
  </dgm:ptLst>
  <dgm:cxnLst>
    <dgm:cxn modelId="{CFDA3B56-02E0-4C8D-A2B7-3A8DE1E24761}" type="presOf" srcId="{4875E229-2AFD-4FBF-9C90-EF6B405A3A97}" destId="{E4AAE6AE-CE93-4261-972D-4AFF4451F352}" srcOrd="0" destOrd="0" presId="urn:microsoft.com/office/officeart/2005/8/layout/venn1"/>
    <dgm:cxn modelId="{01668CE4-394A-4B4B-A3CC-AF80B0EBBB50}" type="presOf" srcId="{0A8DD730-5416-492E-B741-79457808BFD1}" destId="{92E855A5-C6F3-4022-924F-0B601BE0AEE5}" srcOrd="0" destOrd="0" presId="urn:microsoft.com/office/officeart/2005/8/layout/venn1"/>
    <dgm:cxn modelId="{B142B793-360E-44FC-A2E8-E190FB18DD2A}" type="presOf" srcId="{4875E229-2AFD-4FBF-9C90-EF6B405A3A97}" destId="{A8E6DE39-EB70-44BE-8EC9-9CE8DD68BFED}" srcOrd="1" destOrd="0" presId="urn:microsoft.com/office/officeart/2005/8/layout/venn1"/>
    <dgm:cxn modelId="{BA8830E9-6529-4619-BD60-4684359FD973}" type="presOf" srcId="{28377E14-2B2F-4A5F-A006-85476EEA60D3}" destId="{D238E7D9-88A7-49BC-875E-4F0C8BF8BCE6}" srcOrd="1" destOrd="0" presId="urn:microsoft.com/office/officeart/2005/8/layout/venn1"/>
    <dgm:cxn modelId="{1178DC16-3A38-42EB-9C98-D77E2231104E}" srcId="{A24CDD7C-74AE-4D51-AB42-90DAD42A37EC}" destId="{0A8DD730-5416-492E-B741-79457808BFD1}" srcOrd="0" destOrd="0" parTransId="{56CEA7E3-F9CD-41C5-BEF2-845C7E55EA73}" sibTransId="{C769717B-D446-4A56-85C8-0404FC91073F}"/>
    <dgm:cxn modelId="{3B48FEF1-3C50-4174-9811-62832457DBA3}" srcId="{A24CDD7C-74AE-4D51-AB42-90DAD42A37EC}" destId="{28377E14-2B2F-4A5F-A006-85476EEA60D3}" srcOrd="2" destOrd="0" parTransId="{62811A7D-7DA3-45F5-B14F-9A7A452DB54D}" sibTransId="{791F08C9-7E90-4715-8257-AFF9BCB3633E}"/>
    <dgm:cxn modelId="{A762B883-2E99-4688-B3F4-C24015EE6B78}" type="presOf" srcId="{0A8DD730-5416-492E-B741-79457808BFD1}" destId="{0A0A1D47-5A4A-4608-97EE-5965AA353014}" srcOrd="1" destOrd="0" presId="urn:microsoft.com/office/officeart/2005/8/layout/venn1"/>
    <dgm:cxn modelId="{E8A21724-2066-49CE-9EB7-DA1A0B4D1D40}" type="presOf" srcId="{28377E14-2B2F-4A5F-A006-85476EEA60D3}" destId="{CF1AB433-511C-4C2F-B537-872186E9F743}" srcOrd="0" destOrd="0" presId="urn:microsoft.com/office/officeart/2005/8/layout/venn1"/>
    <dgm:cxn modelId="{36C95A3A-9CA0-48D9-BC06-E7D7EC9B5A21}" type="presOf" srcId="{A24CDD7C-74AE-4D51-AB42-90DAD42A37EC}" destId="{FF70A654-303D-4DE6-8623-0B2858476C48}" srcOrd="0" destOrd="0" presId="urn:microsoft.com/office/officeart/2005/8/layout/venn1"/>
    <dgm:cxn modelId="{6D5BE640-B586-48A0-B385-29B00FCA563E}" srcId="{A24CDD7C-74AE-4D51-AB42-90DAD42A37EC}" destId="{4875E229-2AFD-4FBF-9C90-EF6B405A3A97}" srcOrd="1" destOrd="0" parTransId="{816ADB69-0C24-410F-A252-5E9B0360AEED}" sibTransId="{16DCB6E5-4AFD-4F15-9854-D4B44930CC77}"/>
    <dgm:cxn modelId="{65032425-148D-4488-A5D6-6346E39E212D}" type="presParOf" srcId="{FF70A654-303D-4DE6-8623-0B2858476C48}" destId="{92E855A5-C6F3-4022-924F-0B601BE0AEE5}" srcOrd="0" destOrd="0" presId="urn:microsoft.com/office/officeart/2005/8/layout/venn1"/>
    <dgm:cxn modelId="{6367AE82-2FBD-4955-8692-9CCFE8BB478F}" type="presParOf" srcId="{FF70A654-303D-4DE6-8623-0B2858476C48}" destId="{0A0A1D47-5A4A-4608-97EE-5965AA353014}" srcOrd="1" destOrd="0" presId="urn:microsoft.com/office/officeart/2005/8/layout/venn1"/>
    <dgm:cxn modelId="{A45F7192-A39B-4CC5-B1BF-40C310420CC4}" type="presParOf" srcId="{FF70A654-303D-4DE6-8623-0B2858476C48}" destId="{E4AAE6AE-CE93-4261-972D-4AFF4451F352}" srcOrd="2" destOrd="0" presId="urn:microsoft.com/office/officeart/2005/8/layout/venn1"/>
    <dgm:cxn modelId="{5BC3FB49-86F5-42AD-9BA3-95EDB0332892}" type="presParOf" srcId="{FF70A654-303D-4DE6-8623-0B2858476C48}" destId="{A8E6DE39-EB70-44BE-8EC9-9CE8DD68BFED}" srcOrd="3" destOrd="0" presId="urn:microsoft.com/office/officeart/2005/8/layout/venn1"/>
    <dgm:cxn modelId="{432E8488-7C61-4AB8-AFB3-D285192FB40B}" type="presParOf" srcId="{FF70A654-303D-4DE6-8623-0B2858476C48}" destId="{CF1AB433-511C-4C2F-B537-872186E9F743}" srcOrd="4" destOrd="0" presId="urn:microsoft.com/office/officeart/2005/8/layout/venn1"/>
    <dgm:cxn modelId="{D0B611F4-5B98-44E3-B5D9-3A6B8A54CEB8}" type="presParOf" srcId="{FF70A654-303D-4DE6-8623-0B2858476C48}" destId="{D238E7D9-88A7-49BC-875E-4F0C8BF8BCE6}"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855A5-C6F3-4022-924F-0B601BE0AEE5}">
      <dsp:nvSpPr>
        <dsp:cNvPr id="0" name=""/>
        <dsp:cNvSpPr/>
      </dsp:nvSpPr>
      <dsp:spPr>
        <a:xfrm>
          <a:off x="3743623" y="125500"/>
          <a:ext cx="2596553" cy="259655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it-IT" sz="2000" kern="1200" dirty="0" err="1"/>
            <a:t>Awareness</a:t>
          </a:r>
          <a:endParaRPr lang="it-IT" sz="2000" kern="1200" dirty="0"/>
        </a:p>
      </dsp:txBody>
      <dsp:txXfrm>
        <a:off x="4089830" y="579896"/>
        <a:ext cx="1904139" cy="1168449"/>
      </dsp:txXfrm>
    </dsp:sp>
    <dsp:sp modelId="{E4AAE6AE-CE93-4261-972D-4AFF4451F352}">
      <dsp:nvSpPr>
        <dsp:cNvPr id="0" name=""/>
        <dsp:cNvSpPr/>
      </dsp:nvSpPr>
      <dsp:spPr>
        <a:xfrm>
          <a:off x="4680546" y="1748346"/>
          <a:ext cx="2596553" cy="259655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a:t>Sports coaches/educators (key role)</a:t>
          </a:r>
          <a:endParaRPr lang="it-IT" sz="2000" kern="1200" dirty="0"/>
        </a:p>
      </dsp:txBody>
      <dsp:txXfrm>
        <a:off x="5474658" y="2419122"/>
        <a:ext cx="1557932" cy="1428104"/>
      </dsp:txXfrm>
    </dsp:sp>
    <dsp:sp modelId="{CF1AB433-511C-4C2F-B537-872186E9F743}">
      <dsp:nvSpPr>
        <dsp:cNvPr id="0" name=""/>
        <dsp:cNvSpPr/>
      </dsp:nvSpPr>
      <dsp:spPr>
        <a:xfrm>
          <a:off x="2806700" y="1748346"/>
          <a:ext cx="2596553" cy="259655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it-IT" sz="2000" kern="1200" dirty="0" err="1"/>
            <a:t>Multi-agency</a:t>
          </a:r>
          <a:r>
            <a:rPr lang="it-IT" sz="2000" kern="1200" dirty="0"/>
            <a:t> </a:t>
          </a:r>
          <a:r>
            <a:rPr lang="it-IT" sz="2000" kern="1200" dirty="0" err="1"/>
            <a:t>cooperation</a:t>
          </a:r>
          <a:endParaRPr lang="it-IT" sz="2000" kern="1200" dirty="0"/>
        </a:p>
      </dsp:txBody>
      <dsp:txXfrm>
        <a:off x="3051208" y="2419122"/>
        <a:ext cx="1557932" cy="142810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28783C6F-C61F-4666-8DD0-B614EFB462EC}" type="datetimeFigureOut">
              <a:rPr lang="it-IT" smtClean="0"/>
              <a:t>30/06/2020</a:t>
            </a:fld>
            <a:endParaRPr lang="it-IT"/>
          </a:p>
        </p:txBody>
      </p:sp>
      <p:sp>
        <p:nvSpPr>
          <p:cNvPr id="4" name="Segnaposto piè di pagina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51534D50-208E-4091-8D27-42A5C7B22943}" type="slidenum">
              <a:rPr lang="it-IT" smtClean="0"/>
              <a:t>‹N›</a:t>
            </a:fld>
            <a:endParaRPr lang="it-IT"/>
          </a:p>
        </p:txBody>
      </p:sp>
    </p:spTree>
    <p:extLst>
      <p:ext uri="{BB962C8B-B14F-4D97-AF65-F5344CB8AC3E}">
        <p14:creationId xmlns:p14="http://schemas.microsoft.com/office/powerpoint/2010/main" val="22196633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EF3CA6B-DCEC-4CBF-A1F9-14F49821777B}" type="datetimeFigureOut">
              <a:rPr lang="it-IT" smtClean="0"/>
              <a:pPr/>
              <a:t>30/06/2020</a:t>
            </a:fld>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EE74EF5-17A3-44F5-8EDC-4D758E4C3AF4}" type="slidenum">
              <a:rPr lang="it-IT" smtClean="0"/>
              <a:pPr/>
              <a:t>‹N›</a:t>
            </a:fld>
            <a:endParaRPr lang="it-IT"/>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6793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EF3CA6B-DCEC-4CBF-A1F9-14F49821777B}" type="datetimeFigureOut">
              <a:rPr lang="it-IT" smtClean="0"/>
              <a:pPr/>
              <a:t>30/06/2020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EE74EF5-17A3-44F5-8EDC-4D758E4C3AF4}" type="slidenum">
              <a:rPr lang="it-IT" smtClean="0"/>
              <a:pPr/>
              <a:t>‹N›</a:t>
            </a:fld>
            <a:endParaRPr lang="it-IT"/>
          </a:p>
        </p:txBody>
      </p:sp>
    </p:spTree>
    <p:extLst>
      <p:ext uri="{BB962C8B-B14F-4D97-AF65-F5344CB8AC3E}">
        <p14:creationId xmlns:p14="http://schemas.microsoft.com/office/powerpoint/2010/main" val="4003559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EF3CA6B-DCEC-4CBF-A1F9-14F49821777B}" type="datetimeFigureOut">
              <a:rPr lang="it-IT" smtClean="0"/>
              <a:pPr/>
              <a:t>30/06/2020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EE74EF5-17A3-44F5-8EDC-4D758E4C3AF4}" type="slidenum">
              <a:rPr lang="it-IT" smtClean="0"/>
              <a:pPr/>
              <a:t>‹N›</a:t>
            </a:fld>
            <a:endParaRPr lang="it-IT"/>
          </a:p>
        </p:txBody>
      </p:sp>
    </p:spTree>
    <p:extLst>
      <p:ext uri="{BB962C8B-B14F-4D97-AF65-F5344CB8AC3E}">
        <p14:creationId xmlns:p14="http://schemas.microsoft.com/office/powerpoint/2010/main" val="390130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EF3CA6B-DCEC-4CBF-A1F9-14F49821777B}" type="datetimeFigureOut">
              <a:rPr lang="it-IT" smtClean="0"/>
              <a:pPr/>
              <a:t>30/06/2020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EE74EF5-17A3-44F5-8EDC-4D758E4C3AF4}" type="slidenum">
              <a:rPr lang="it-IT" smtClean="0"/>
              <a:pPr/>
              <a:t>‹N›</a:t>
            </a:fld>
            <a:endParaRPr lang="it-IT"/>
          </a:p>
        </p:txBody>
      </p:sp>
    </p:spTree>
    <p:extLst>
      <p:ext uri="{BB962C8B-B14F-4D97-AF65-F5344CB8AC3E}">
        <p14:creationId xmlns:p14="http://schemas.microsoft.com/office/powerpoint/2010/main" val="173094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EF3CA6B-DCEC-4CBF-A1F9-14F49821777B}" type="datetimeFigureOut">
              <a:rPr lang="it-IT" smtClean="0"/>
              <a:pPr/>
              <a:t>30/06/2020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EE74EF5-17A3-44F5-8EDC-4D758E4C3AF4}" type="slidenum">
              <a:rPr lang="it-IT" smtClean="0"/>
              <a:pPr/>
              <a:t>‹N›</a:t>
            </a:fld>
            <a:endParaRPr lang="it-IT"/>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643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EF3CA6B-DCEC-4CBF-A1F9-14F49821777B}" type="datetimeFigureOut">
              <a:rPr lang="it-IT" smtClean="0"/>
              <a:pPr/>
              <a:t>30/06/2020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EE74EF5-17A3-44F5-8EDC-4D758E4C3AF4}" type="slidenum">
              <a:rPr lang="it-IT" smtClean="0"/>
              <a:pPr/>
              <a:t>‹N›</a:t>
            </a:fld>
            <a:endParaRPr lang="it-IT"/>
          </a:p>
        </p:txBody>
      </p:sp>
    </p:spTree>
    <p:extLst>
      <p:ext uri="{BB962C8B-B14F-4D97-AF65-F5344CB8AC3E}">
        <p14:creationId xmlns:p14="http://schemas.microsoft.com/office/powerpoint/2010/main" val="5662042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EF3CA6B-DCEC-4CBF-A1F9-14F49821777B}" type="datetimeFigureOut">
              <a:rPr lang="it-IT" smtClean="0"/>
              <a:pPr/>
              <a:t>30/06/2020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EE74EF5-17A3-44F5-8EDC-4D758E4C3AF4}" type="slidenum">
              <a:rPr lang="it-IT" smtClean="0"/>
              <a:pPr/>
              <a:t>‹N›</a:t>
            </a:fld>
            <a:endParaRPr lang="it-IT"/>
          </a:p>
        </p:txBody>
      </p:sp>
    </p:spTree>
    <p:extLst>
      <p:ext uri="{BB962C8B-B14F-4D97-AF65-F5344CB8AC3E}">
        <p14:creationId xmlns:p14="http://schemas.microsoft.com/office/powerpoint/2010/main" val="356100795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EF3CA6B-DCEC-4CBF-A1F9-14F49821777B}" type="datetimeFigureOut">
              <a:rPr lang="it-IT" smtClean="0"/>
              <a:pPr/>
              <a:t>30/06/2020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EE74EF5-17A3-44F5-8EDC-4D758E4C3AF4}" type="slidenum">
              <a:rPr lang="it-IT" smtClean="0"/>
              <a:pPr/>
              <a:t>‹N›</a:t>
            </a:fld>
            <a:endParaRPr lang="it-IT"/>
          </a:p>
        </p:txBody>
      </p:sp>
    </p:spTree>
    <p:extLst>
      <p:ext uri="{BB962C8B-B14F-4D97-AF65-F5344CB8AC3E}">
        <p14:creationId xmlns:p14="http://schemas.microsoft.com/office/powerpoint/2010/main" val="405841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3CA6B-DCEC-4CBF-A1F9-14F49821777B}" type="datetimeFigureOut">
              <a:rPr lang="it-IT" smtClean="0"/>
              <a:pPr/>
              <a:t>30/06/2020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EE74EF5-17A3-44F5-8EDC-4D758E4C3AF4}" type="slidenum">
              <a:rPr lang="it-IT" smtClean="0"/>
              <a:pPr/>
              <a:t>‹N›</a:t>
            </a:fld>
            <a:endParaRPr lang="it-IT"/>
          </a:p>
        </p:txBody>
      </p:sp>
    </p:spTree>
    <p:extLst>
      <p:ext uri="{BB962C8B-B14F-4D97-AF65-F5344CB8AC3E}">
        <p14:creationId xmlns:p14="http://schemas.microsoft.com/office/powerpoint/2010/main" val="284188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EF3CA6B-DCEC-4CBF-A1F9-14F49821777B}" type="datetimeFigureOut">
              <a:rPr lang="it-IT" smtClean="0"/>
              <a:pPr/>
              <a:t>30/06/2020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EE74EF5-17A3-44F5-8EDC-4D758E4C3AF4}" type="slidenum">
              <a:rPr lang="it-IT" smtClean="0"/>
              <a:pPr/>
              <a:t>‹N›</a:t>
            </a:fld>
            <a:endParaRPr lang="it-IT"/>
          </a:p>
        </p:txBody>
      </p:sp>
    </p:spTree>
    <p:extLst>
      <p:ext uri="{BB962C8B-B14F-4D97-AF65-F5344CB8AC3E}">
        <p14:creationId xmlns:p14="http://schemas.microsoft.com/office/powerpoint/2010/main" val="157863126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EF3CA6B-DCEC-4CBF-A1F9-14F49821777B}" type="datetimeFigureOut">
              <a:rPr lang="it-IT" smtClean="0"/>
              <a:pPr/>
              <a:t>30/06/2020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EE74EF5-17A3-44F5-8EDC-4D758E4C3AF4}" type="slidenum">
              <a:rPr lang="it-IT" smtClean="0"/>
              <a:pPr/>
              <a:t>‹N›</a:t>
            </a:fld>
            <a:endParaRPr lang="it-IT"/>
          </a:p>
        </p:txBody>
      </p:sp>
    </p:spTree>
    <p:extLst>
      <p:ext uri="{BB962C8B-B14F-4D97-AF65-F5344CB8AC3E}">
        <p14:creationId xmlns:p14="http://schemas.microsoft.com/office/powerpoint/2010/main" val="687092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EF3CA6B-DCEC-4CBF-A1F9-14F49821777B}" type="datetimeFigureOut">
              <a:rPr lang="it-IT" smtClean="0"/>
              <a:pPr/>
              <a:t>30/06/2020</a:t>
            </a:fld>
            <a:endParaRPr lang="it-IT"/>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EE74EF5-17A3-44F5-8EDC-4D758E4C3AF4}" type="slidenum">
              <a:rPr lang="it-IT" smtClean="0"/>
              <a:pPr/>
              <a:t>‹N›</a:t>
            </a:fld>
            <a:endParaRPr lang="it-IT"/>
          </a:p>
        </p:txBody>
      </p:sp>
    </p:spTree>
    <p:extLst>
      <p:ext uri="{BB962C8B-B14F-4D97-AF65-F5344CB8AC3E}">
        <p14:creationId xmlns:p14="http://schemas.microsoft.com/office/powerpoint/2010/main" val="1402519736"/>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afezoneproject.e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60000"/>
            <a:lumOff val="40000"/>
          </a:schemeClr>
        </a:solidFill>
        <a:effectLst/>
      </p:bgPr>
    </p:bg>
    <p:spTree>
      <p:nvGrpSpPr>
        <p:cNvPr id="1" name=""/>
        <p:cNvGrpSpPr/>
        <p:nvPr/>
      </p:nvGrpSpPr>
      <p:grpSpPr>
        <a:xfrm>
          <a:off x="0" y="0"/>
          <a:ext cx="0" cy="0"/>
          <a:chOff x="0" y="0"/>
          <a:chExt cx="0" cy="0"/>
        </a:xfrm>
      </p:grpSpPr>
      <p:sp useBgFill="1">
        <p:nvSpPr>
          <p:cNvPr id="2" name="Titolo 1">
            <a:extLst>
              <a:ext uri="{FF2B5EF4-FFF2-40B4-BE49-F238E27FC236}">
                <a16:creationId xmlns:a16="http://schemas.microsoft.com/office/drawing/2014/main" xmlns="" id="{40ED0A49-AA47-4834-9A27-0B5C8552D45B}"/>
              </a:ext>
            </a:extLst>
          </p:cNvPr>
          <p:cNvSpPr>
            <a:spLocks noGrp="1"/>
          </p:cNvSpPr>
          <p:nvPr>
            <p:ph type="ctrTitle"/>
          </p:nvPr>
        </p:nvSpPr>
        <p:spPr>
          <a:xfrm>
            <a:off x="1293223" y="2630905"/>
            <a:ext cx="9743746" cy="2133600"/>
          </a:xfrm>
        </p:spPr>
        <p:txBody>
          <a:bodyPr>
            <a:normAutofit fontScale="90000"/>
          </a:bodyPr>
          <a:lstStyle/>
          <a:p>
            <a:pPr>
              <a:lnSpc>
                <a:spcPct val="100000"/>
              </a:lnSpc>
              <a:spcAft>
                <a:spcPts val="0"/>
              </a:spcAft>
              <a:tabLst>
                <a:tab pos="3060065" algn="ctr"/>
                <a:tab pos="6120130" algn="r"/>
              </a:tabLst>
            </a:pPr>
            <a:r>
              <a:rPr lang="it-IT" b="1" dirty="0"/>
              <a:t/>
            </a:r>
            <a:br>
              <a:rPr lang="it-IT" b="1" dirty="0"/>
            </a:br>
            <a:r>
              <a:rPr lang="it-IT" b="1" dirty="0"/>
              <a:t/>
            </a:r>
            <a:br>
              <a:rPr lang="it-IT" b="1" dirty="0"/>
            </a:br>
            <a:r>
              <a:rPr lang="it-IT" b="1" dirty="0"/>
              <a:t/>
            </a:r>
            <a:br>
              <a:rPr lang="it-IT" b="1" dirty="0"/>
            </a:br>
            <a:r>
              <a:rPr lang="it-IT" b="1" dirty="0"/>
              <a:t/>
            </a:r>
            <a:br>
              <a:rPr lang="it-IT" b="1" dirty="0"/>
            </a:br>
            <a:r>
              <a:rPr lang="it-IT" sz="1300" b="1" dirty="0"/>
              <a:t/>
            </a:r>
            <a:br>
              <a:rPr lang="it-IT" sz="1300" b="1" dirty="0"/>
            </a:br>
            <a:r>
              <a:rPr lang="it-IT" sz="1300" b="1" dirty="0"/>
              <a:t/>
            </a:r>
            <a:br>
              <a:rPr lang="it-IT" sz="1300" b="1" dirty="0"/>
            </a:br>
            <a:r>
              <a:rPr lang="it-IT" sz="1300" b="1" dirty="0"/>
              <a:t/>
            </a:r>
            <a:br>
              <a:rPr lang="it-IT" sz="1300" b="1" dirty="0"/>
            </a:br>
            <a:r>
              <a:rPr lang="it-IT" sz="1300" b="1" dirty="0"/>
              <a:t/>
            </a:r>
            <a:br>
              <a:rPr lang="it-IT" sz="1300" b="1" dirty="0"/>
            </a:br>
            <a:r>
              <a:rPr lang="it-IT" sz="1300" b="1" dirty="0"/>
              <a:t/>
            </a:r>
            <a:br>
              <a:rPr lang="it-IT" sz="1300" b="1" dirty="0"/>
            </a:br>
            <a:r>
              <a:rPr lang="it-IT" sz="1300" b="1" dirty="0"/>
              <a:t/>
            </a:r>
            <a:br>
              <a:rPr lang="it-IT" sz="1300" b="1" dirty="0"/>
            </a:br>
            <a:r>
              <a:rPr lang="it-IT" sz="1300" b="1" dirty="0"/>
              <a:t/>
            </a:r>
            <a:br>
              <a:rPr lang="it-IT" sz="1300" b="1" dirty="0"/>
            </a:br>
            <a:r>
              <a:rPr lang="it-IT" sz="1300" b="1" dirty="0"/>
              <a:t/>
            </a:r>
            <a:br>
              <a:rPr lang="it-IT" sz="1300" b="1" dirty="0"/>
            </a:br>
            <a:r>
              <a:rPr lang="it-IT" sz="1300" b="1" dirty="0"/>
              <a:t/>
            </a:r>
            <a:br>
              <a:rPr lang="it-IT" sz="1300" b="1" dirty="0"/>
            </a:br>
            <a:r>
              <a:rPr lang="it-IT" sz="1300" b="1" dirty="0"/>
              <a:t/>
            </a:r>
            <a:br>
              <a:rPr lang="it-IT" sz="1300" b="1" dirty="0"/>
            </a:br>
            <a:r>
              <a:rPr lang="it-IT" sz="1300" b="1" dirty="0"/>
              <a:t/>
            </a:r>
            <a:br>
              <a:rPr lang="it-IT" sz="1300" b="1" dirty="0"/>
            </a:br>
            <a:r>
              <a:rPr lang="it-IT" sz="1300" b="1" dirty="0"/>
              <a:t/>
            </a:r>
            <a:br>
              <a:rPr lang="it-IT" sz="1300" b="1" dirty="0"/>
            </a:br>
            <a:r>
              <a:rPr lang="it-IT" sz="4000" b="1" dirty="0"/>
              <a:t>SAFE ZONE</a:t>
            </a:r>
            <a:br>
              <a:rPr lang="it-IT" sz="4000" b="1" dirty="0"/>
            </a:br>
            <a:r>
              <a:rPr lang="it-IT" sz="4000" b="1" dirty="0"/>
              <a:t>project </a:t>
            </a:r>
            <a:r>
              <a:rPr lang="it-IT" sz="4000" b="1" dirty="0" err="1"/>
              <a:t>overview</a:t>
            </a:r>
            <a:r>
              <a:rPr lang="it-IT" sz="3600" b="1" dirty="0"/>
              <a:t/>
            </a:r>
            <a:br>
              <a:rPr lang="it-IT" sz="3600" b="1" dirty="0"/>
            </a:br>
            <a:r>
              <a:rPr lang="it-IT" sz="3600" b="1" dirty="0"/>
              <a:t/>
            </a:r>
            <a:br>
              <a:rPr lang="it-IT" sz="3600" b="1" dirty="0"/>
            </a:br>
            <a:r>
              <a:rPr lang="it-IT" sz="2700" cap="none" dirty="0" err="1"/>
              <a:t>European</a:t>
            </a:r>
            <a:r>
              <a:rPr lang="it-IT" sz="2700" cap="none" dirty="0"/>
              <a:t> Seminar: </a:t>
            </a:r>
            <a:r>
              <a:rPr lang="it-IT" sz="2700" i="1" cap="none" dirty="0"/>
              <a:t>Migration, </a:t>
            </a:r>
            <a:r>
              <a:rPr lang="it-IT" sz="2700" i="1" cap="none" dirty="0" err="1"/>
              <a:t>Marginalization</a:t>
            </a:r>
            <a:r>
              <a:rPr lang="it-IT" sz="2700" i="1" cap="none" dirty="0"/>
              <a:t> And Sports</a:t>
            </a:r>
            <a:r>
              <a:rPr lang="it-IT" sz="2700" cap="none" dirty="0"/>
              <a:t/>
            </a:r>
            <a:br>
              <a:rPr lang="it-IT" sz="2700" cap="none" dirty="0"/>
            </a:br>
            <a:r>
              <a:rPr lang="it-IT" sz="2700" cap="none" dirty="0"/>
              <a:t>Zoom Video Conference, 30 </a:t>
            </a:r>
            <a:r>
              <a:rPr lang="it-IT" sz="2700" cap="none" dirty="0" err="1"/>
              <a:t>June</a:t>
            </a:r>
            <a:r>
              <a:rPr lang="it-IT" sz="2700" cap="none" dirty="0"/>
              <a:t> 2020</a:t>
            </a:r>
            <a:endParaRPr lang="it-IT" sz="2700" b="1" dirty="0"/>
          </a:p>
        </p:txBody>
      </p:sp>
      <p:pic>
        <p:nvPicPr>
          <p:cNvPr id="5" name="Immagine 4"/>
          <p:cNvPicPr>
            <a:picLocks noChangeAspect="1"/>
          </p:cNvPicPr>
          <p:nvPr/>
        </p:nvPicPr>
        <p:blipFill>
          <a:blip r:embed="rId2"/>
          <a:stretch>
            <a:fillRect/>
          </a:stretch>
        </p:blipFill>
        <p:spPr>
          <a:xfrm>
            <a:off x="1636294" y="35346"/>
            <a:ext cx="8919411" cy="1861786"/>
          </a:xfrm>
          <a:prstGeom prst="rect">
            <a:avLst/>
          </a:prstGeom>
        </p:spPr>
      </p:pic>
      <p:pic>
        <p:nvPicPr>
          <p:cNvPr id="6" name="Immagine 5">
            <a:extLst>
              <a:ext uri="{FF2B5EF4-FFF2-40B4-BE49-F238E27FC236}">
                <a16:creationId xmlns:a16="http://schemas.microsoft.com/office/drawing/2014/main" xmlns="" id="{824508C3-F2CA-4225-864A-26CB776E8D0B}"/>
              </a:ext>
            </a:extLst>
          </p:cNvPr>
          <p:cNvPicPr>
            <a:picLocks noChangeAspect="1"/>
          </p:cNvPicPr>
          <p:nvPr/>
        </p:nvPicPr>
        <p:blipFill>
          <a:blip r:embed="rId3"/>
          <a:stretch>
            <a:fillRect/>
          </a:stretch>
        </p:blipFill>
        <p:spPr>
          <a:xfrm>
            <a:off x="4972767" y="5498278"/>
            <a:ext cx="2384656" cy="1025525"/>
          </a:xfrm>
          <a:prstGeom prst="rect">
            <a:avLst/>
          </a:prstGeom>
        </p:spPr>
      </p:pic>
    </p:spTree>
    <p:extLst>
      <p:ext uri="{BB962C8B-B14F-4D97-AF65-F5344CB8AC3E}">
        <p14:creationId xmlns:p14="http://schemas.microsoft.com/office/powerpoint/2010/main" val="2889525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4303AB0-30E9-4829-8FF2-5B2D2FB45735}"/>
              </a:ext>
            </a:extLst>
          </p:cNvPr>
          <p:cNvSpPr>
            <a:spLocks noGrp="1"/>
          </p:cNvSpPr>
          <p:nvPr>
            <p:ph type="title"/>
          </p:nvPr>
        </p:nvSpPr>
        <p:spPr>
          <a:xfrm>
            <a:off x="1143000" y="609599"/>
            <a:ext cx="9875520" cy="5358063"/>
          </a:xfrm>
        </p:spPr>
        <p:txBody>
          <a:bodyPr>
            <a:normAutofit fontScale="90000"/>
          </a:bodyPr>
          <a:lstStyle/>
          <a:p>
            <a:pPr algn="ctr"/>
            <a:r>
              <a:rPr lang="it-IT" dirty="0"/>
              <a:t/>
            </a:r>
            <a:br>
              <a:rPr lang="it-IT" dirty="0"/>
            </a:br>
            <a:r>
              <a:rPr lang="it-IT" dirty="0"/>
              <a:t/>
            </a:r>
            <a:br>
              <a:rPr lang="it-IT" dirty="0"/>
            </a:br>
            <a:r>
              <a:rPr lang="it-IT" dirty="0"/>
              <a:t/>
            </a:r>
            <a:br>
              <a:rPr lang="it-IT" dirty="0"/>
            </a:br>
            <a:r>
              <a:rPr lang="it-IT" dirty="0"/>
              <a:t/>
            </a:r>
            <a:br>
              <a:rPr lang="it-IT" dirty="0"/>
            </a:br>
            <a:r>
              <a:rPr lang="it-IT" dirty="0"/>
              <a:t/>
            </a:r>
            <a:br>
              <a:rPr lang="it-IT" dirty="0"/>
            </a:br>
            <a:r>
              <a:rPr lang="it-IT" dirty="0"/>
              <a:t>Thank </a:t>
            </a:r>
            <a:r>
              <a:rPr lang="it-IT" dirty="0" err="1"/>
              <a:t>you</a:t>
            </a:r>
            <a:r>
              <a:rPr lang="it-IT" dirty="0"/>
              <a:t>!</a:t>
            </a:r>
            <a:br>
              <a:rPr lang="it-IT" dirty="0"/>
            </a:br>
            <a:r>
              <a:rPr lang="it-IT" dirty="0"/>
              <a:t/>
            </a:r>
            <a:br>
              <a:rPr lang="it-IT" dirty="0"/>
            </a:br>
            <a:r>
              <a:rPr lang="it-IT" dirty="0"/>
              <a:t/>
            </a:r>
            <a:br>
              <a:rPr lang="it-IT" dirty="0"/>
            </a:br>
            <a:r>
              <a:rPr lang="it-IT" dirty="0"/>
              <a:t>[ </a:t>
            </a:r>
            <a:r>
              <a:rPr lang="it-IT" sz="2700" b="1" dirty="0">
                <a:solidFill>
                  <a:srgbClr val="0070C0"/>
                </a:solidFill>
                <a:hlinkClick r:id="rId2">
                  <a:extLst>
                    <a:ext uri="{A12FA001-AC4F-418D-AE19-62706E023703}">
                      <ahyp:hlinkClr xmlns:ahyp="http://schemas.microsoft.com/office/drawing/2018/hyperlinkcolor" xmlns="" val="tx"/>
                    </a:ext>
                  </a:extLst>
                </a:hlinkClick>
              </a:rPr>
              <a:t>https://safezoneproject.eu</a:t>
            </a:r>
            <a:r>
              <a:rPr lang="it-IT" sz="2700" b="1" dirty="0">
                <a:solidFill>
                  <a:srgbClr val="0070C0"/>
                </a:solidFill>
              </a:rPr>
              <a:t> </a:t>
            </a:r>
            <a:r>
              <a:rPr lang="it-IT" dirty="0">
                <a:solidFill>
                  <a:srgbClr val="A6B727"/>
                </a:solidFill>
              </a:rPr>
              <a:t>]</a:t>
            </a:r>
            <a:r>
              <a:rPr lang="it-IT" sz="2400" b="1" dirty="0">
                <a:solidFill>
                  <a:schemeClr val="tx1"/>
                </a:solidFill>
              </a:rPr>
              <a:t/>
            </a:r>
            <a:br>
              <a:rPr lang="it-IT" sz="2400" b="1" dirty="0">
                <a:solidFill>
                  <a:schemeClr val="tx1"/>
                </a:solidFill>
              </a:rPr>
            </a:br>
            <a:r>
              <a:rPr lang="it-IT" sz="2400" dirty="0"/>
              <a:t/>
            </a:r>
            <a:br>
              <a:rPr lang="it-IT" sz="2400" dirty="0"/>
            </a:br>
            <a:endParaRPr lang="it-IT" sz="2400" dirty="0"/>
          </a:p>
        </p:txBody>
      </p:sp>
      <p:pic>
        <p:nvPicPr>
          <p:cNvPr id="3" name="Immagine 2">
            <a:extLst>
              <a:ext uri="{FF2B5EF4-FFF2-40B4-BE49-F238E27FC236}">
                <a16:creationId xmlns:a16="http://schemas.microsoft.com/office/drawing/2014/main" xmlns="" id="{2E3E6DDE-781B-412C-8FD7-D5D563B32E19}"/>
              </a:ext>
            </a:extLst>
          </p:cNvPr>
          <p:cNvPicPr>
            <a:picLocks noChangeAspect="1"/>
          </p:cNvPicPr>
          <p:nvPr/>
        </p:nvPicPr>
        <p:blipFill>
          <a:blip r:embed="rId3"/>
          <a:stretch>
            <a:fillRect/>
          </a:stretch>
        </p:blipFill>
        <p:spPr>
          <a:xfrm>
            <a:off x="8916416" y="626512"/>
            <a:ext cx="2540642" cy="1092606"/>
          </a:xfrm>
          <a:prstGeom prst="rect">
            <a:avLst/>
          </a:prstGeom>
        </p:spPr>
      </p:pic>
    </p:spTree>
    <p:extLst>
      <p:ext uri="{BB962C8B-B14F-4D97-AF65-F5344CB8AC3E}">
        <p14:creationId xmlns:p14="http://schemas.microsoft.com/office/powerpoint/2010/main" val="817835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D512637-13AB-4818-A371-AD5E5772B962}"/>
              </a:ext>
            </a:extLst>
          </p:cNvPr>
          <p:cNvSpPr>
            <a:spLocks noGrp="1"/>
          </p:cNvSpPr>
          <p:nvPr>
            <p:ph type="title"/>
          </p:nvPr>
        </p:nvSpPr>
        <p:spPr>
          <a:xfrm>
            <a:off x="208547" y="414068"/>
            <a:ext cx="11774906" cy="957051"/>
          </a:xfrm>
        </p:spPr>
        <p:txBody>
          <a:bodyPr>
            <a:normAutofit fontScale="90000"/>
          </a:bodyPr>
          <a:lstStyle/>
          <a:p>
            <a:pPr algn="ctr"/>
            <a:r>
              <a:rPr lang="it-IT" b="1" dirty="0"/>
              <a:t/>
            </a:r>
            <a:br>
              <a:rPr lang="it-IT" b="1" dirty="0"/>
            </a:br>
            <a:r>
              <a:rPr lang="it-IT" b="1" dirty="0" err="1"/>
              <a:t>What</a:t>
            </a:r>
            <a:r>
              <a:rPr lang="it-IT" b="1" dirty="0"/>
              <a:t> </a:t>
            </a:r>
            <a:r>
              <a:rPr lang="it-IT" b="1" dirty="0" err="1"/>
              <a:t>is</a:t>
            </a:r>
            <a:r>
              <a:rPr lang="it-IT" b="1" dirty="0"/>
              <a:t> </a:t>
            </a:r>
            <a:r>
              <a:rPr lang="it-IT" b="1" dirty="0" err="1"/>
              <a:t>Safe</a:t>
            </a:r>
            <a:r>
              <a:rPr lang="it-IT" b="1" dirty="0"/>
              <a:t> Zone?</a:t>
            </a:r>
          </a:p>
        </p:txBody>
      </p:sp>
      <p:sp>
        <p:nvSpPr>
          <p:cNvPr id="3" name="Segnaposto contenuto 2">
            <a:extLst>
              <a:ext uri="{FF2B5EF4-FFF2-40B4-BE49-F238E27FC236}">
                <a16:creationId xmlns:a16="http://schemas.microsoft.com/office/drawing/2014/main" xmlns="" id="{AED09C06-2D21-438E-9EF6-EA85E39F7440}"/>
              </a:ext>
            </a:extLst>
          </p:cNvPr>
          <p:cNvSpPr>
            <a:spLocks noGrp="1"/>
          </p:cNvSpPr>
          <p:nvPr>
            <p:ph idx="1"/>
          </p:nvPr>
        </p:nvSpPr>
        <p:spPr>
          <a:xfrm>
            <a:off x="689811" y="1764632"/>
            <a:ext cx="11133221" cy="5093369"/>
          </a:xfrm>
        </p:spPr>
        <p:txBody>
          <a:bodyPr>
            <a:noAutofit/>
          </a:bodyPr>
          <a:lstStyle/>
          <a:p>
            <a:pPr marL="0" indent="0" algn="ctr">
              <a:buNone/>
            </a:pPr>
            <a:r>
              <a:rPr lang="en-US" sz="2800" b="1" dirty="0">
                <a:solidFill>
                  <a:schemeClr val="tx1"/>
                </a:solidFill>
              </a:rPr>
              <a:t>“A team-based effort to prevent youth radicalization and violent extremism”</a:t>
            </a:r>
          </a:p>
          <a:p>
            <a:pPr marL="0" indent="0" algn="ctr">
              <a:buNone/>
            </a:pPr>
            <a:endParaRPr lang="en-US" sz="2800" b="1" dirty="0">
              <a:solidFill>
                <a:schemeClr val="tx1"/>
              </a:solidFill>
            </a:endParaRPr>
          </a:p>
          <a:p>
            <a:pPr marL="571500" lvl="1" indent="-342900">
              <a:buFont typeface="Courier New" panose="02070309020205020404" pitchFamily="49" charset="0"/>
              <a:buChar char="o"/>
            </a:pPr>
            <a:r>
              <a:rPr lang="en-US" sz="2600" dirty="0">
                <a:solidFill>
                  <a:schemeClr val="tx1"/>
                </a:solidFill>
              </a:rPr>
              <a:t>Funded by the European Commission – DG Migration and Home Affairs – Internal Security Fund Police (ISFP)</a:t>
            </a:r>
          </a:p>
          <a:p>
            <a:pPr marL="571500" lvl="1" indent="-342900">
              <a:buFont typeface="Courier New" panose="02070309020205020404" pitchFamily="49" charset="0"/>
              <a:buChar char="o"/>
            </a:pPr>
            <a:r>
              <a:rPr lang="en-US" sz="2600" dirty="0">
                <a:solidFill>
                  <a:schemeClr val="tx1"/>
                </a:solidFill>
              </a:rPr>
              <a:t>24 months duration (Jan 2020 – Dec 2021)</a:t>
            </a:r>
          </a:p>
          <a:p>
            <a:pPr marL="571500" lvl="1" indent="-342900">
              <a:buFont typeface="Courier New" panose="02070309020205020404" pitchFamily="49" charset="0"/>
              <a:buChar char="o"/>
            </a:pPr>
            <a:r>
              <a:rPr lang="en-US" sz="2600" dirty="0">
                <a:solidFill>
                  <a:schemeClr val="tx1"/>
                </a:solidFill>
              </a:rPr>
              <a:t>7 Partners from 4 EU countries (DE, IT, PT, SI)</a:t>
            </a:r>
          </a:p>
        </p:txBody>
      </p:sp>
      <p:pic>
        <p:nvPicPr>
          <p:cNvPr id="4" name="Immagine 3">
            <a:extLst>
              <a:ext uri="{FF2B5EF4-FFF2-40B4-BE49-F238E27FC236}">
                <a16:creationId xmlns:a16="http://schemas.microsoft.com/office/drawing/2014/main" xmlns="" id="{4119DD0B-3CDA-407B-A6AD-A85576923520}"/>
              </a:ext>
            </a:extLst>
          </p:cNvPr>
          <p:cNvPicPr>
            <a:picLocks noChangeAspect="1"/>
          </p:cNvPicPr>
          <p:nvPr/>
        </p:nvPicPr>
        <p:blipFill>
          <a:blip r:embed="rId2"/>
          <a:stretch>
            <a:fillRect/>
          </a:stretch>
        </p:blipFill>
        <p:spPr>
          <a:xfrm>
            <a:off x="4999345" y="5037220"/>
            <a:ext cx="2562276" cy="1101911"/>
          </a:xfrm>
          <a:prstGeom prst="rect">
            <a:avLst/>
          </a:prstGeom>
        </p:spPr>
      </p:pic>
    </p:spTree>
    <p:extLst>
      <p:ext uri="{BB962C8B-B14F-4D97-AF65-F5344CB8AC3E}">
        <p14:creationId xmlns:p14="http://schemas.microsoft.com/office/powerpoint/2010/main" val="38229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D512637-13AB-4818-A371-AD5E5772B962}"/>
              </a:ext>
            </a:extLst>
          </p:cNvPr>
          <p:cNvSpPr>
            <a:spLocks noGrp="1"/>
          </p:cNvSpPr>
          <p:nvPr>
            <p:ph type="title"/>
          </p:nvPr>
        </p:nvSpPr>
        <p:spPr>
          <a:xfrm>
            <a:off x="673768" y="414069"/>
            <a:ext cx="11069054" cy="1045764"/>
          </a:xfrm>
        </p:spPr>
        <p:txBody>
          <a:bodyPr>
            <a:normAutofit/>
          </a:bodyPr>
          <a:lstStyle/>
          <a:p>
            <a:pPr algn="ctr"/>
            <a:r>
              <a:rPr lang="it-IT" b="1" dirty="0" err="1"/>
              <a:t>Why</a:t>
            </a:r>
            <a:r>
              <a:rPr lang="it-IT" b="1" dirty="0"/>
              <a:t> </a:t>
            </a:r>
            <a:r>
              <a:rPr lang="it-IT" b="1" dirty="0" err="1"/>
              <a:t>Safe</a:t>
            </a:r>
            <a:r>
              <a:rPr lang="it-IT" b="1" dirty="0"/>
              <a:t> Zone?</a:t>
            </a:r>
          </a:p>
        </p:txBody>
      </p:sp>
      <p:sp>
        <p:nvSpPr>
          <p:cNvPr id="3" name="Segnaposto contenuto 2">
            <a:extLst>
              <a:ext uri="{FF2B5EF4-FFF2-40B4-BE49-F238E27FC236}">
                <a16:creationId xmlns:a16="http://schemas.microsoft.com/office/drawing/2014/main" xmlns="" id="{AED09C06-2D21-438E-9EF6-EA85E39F7440}"/>
              </a:ext>
            </a:extLst>
          </p:cNvPr>
          <p:cNvSpPr>
            <a:spLocks noGrp="1"/>
          </p:cNvSpPr>
          <p:nvPr>
            <p:ph idx="1"/>
          </p:nvPr>
        </p:nvSpPr>
        <p:spPr>
          <a:xfrm>
            <a:off x="673769" y="1459832"/>
            <a:ext cx="11069054" cy="5398169"/>
          </a:xfrm>
        </p:spPr>
        <p:txBody>
          <a:bodyPr>
            <a:noAutofit/>
          </a:bodyPr>
          <a:lstStyle/>
          <a:p>
            <a:pPr marL="0" indent="0">
              <a:buNone/>
            </a:pPr>
            <a:r>
              <a:rPr lang="en-US" sz="2400" dirty="0">
                <a:solidFill>
                  <a:schemeClr val="tx1"/>
                </a:solidFill>
              </a:rPr>
              <a:t>Education providers are facing </a:t>
            </a:r>
            <a:r>
              <a:rPr lang="en-US" sz="2400" b="1" dirty="0">
                <a:solidFill>
                  <a:schemeClr val="tx1"/>
                </a:solidFill>
              </a:rPr>
              <a:t>new and demanding challenges </a:t>
            </a:r>
            <a:r>
              <a:rPr lang="en-US" sz="2400" dirty="0">
                <a:solidFill>
                  <a:schemeClr val="tx1"/>
                </a:solidFill>
              </a:rPr>
              <a:t>due to the increasing complexity of modern society as radicalization and extreme violence rank high amongst the concerns shared by international bodies and public opinion. Addressing these challenges requires effective </a:t>
            </a:r>
            <a:r>
              <a:rPr lang="en-US" sz="2400" b="1" dirty="0">
                <a:solidFill>
                  <a:schemeClr val="tx1"/>
                </a:solidFill>
              </a:rPr>
              <a:t>coordinated efforts </a:t>
            </a:r>
            <a:r>
              <a:rPr lang="en-US" sz="2400" dirty="0">
                <a:solidFill>
                  <a:schemeClr val="tx1"/>
                </a:solidFill>
              </a:rPr>
              <a:t>involving all actors that play a role in the education of youth. </a:t>
            </a:r>
          </a:p>
          <a:p>
            <a:pPr marL="0" indent="0">
              <a:buNone/>
            </a:pPr>
            <a:r>
              <a:rPr lang="en-US" sz="2400" dirty="0">
                <a:solidFill>
                  <a:schemeClr val="tx1"/>
                </a:solidFill>
              </a:rPr>
              <a:t>Despite the universal recognition of the centrality of sports in guaranteeing the well-balanced </a:t>
            </a:r>
            <a:r>
              <a:rPr lang="en-US" sz="2400" dirty="0" err="1">
                <a:solidFill>
                  <a:schemeClr val="tx1"/>
                </a:solidFill>
              </a:rPr>
              <a:t>pscyho</a:t>
            </a:r>
            <a:r>
              <a:rPr lang="en-US" sz="2400" dirty="0">
                <a:solidFill>
                  <a:schemeClr val="tx1"/>
                </a:solidFill>
              </a:rPr>
              <a:t>-sociological development of youth, </a:t>
            </a:r>
            <a:r>
              <a:rPr lang="en-US" sz="2400" b="1" dirty="0">
                <a:solidFill>
                  <a:schemeClr val="tx1"/>
                </a:solidFill>
              </a:rPr>
              <a:t>coaches and trainers </a:t>
            </a:r>
            <a:r>
              <a:rPr lang="en-US" sz="2400" dirty="0">
                <a:solidFill>
                  <a:schemeClr val="tx1"/>
                </a:solidFill>
              </a:rPr>
              <a:t>are not necessarily aware either of their role and functions, or how they can contribute to the educational needs of young people. </a:t>
            </a:r>
          </a:p>
          <a:p>
            <a:pPr marL="0" indent="0">
              <a:buNone/>
            </a:pPr>
            <a:r>
              <a:rPr lang="en-US" sz="2400" dirty="0">
                <a:solidFill>
                  <a:schemeClr val="tx1"/>
                </a:solidFill>
              </a:rPr>
              <a:t>In response to this </a:t>
            </a:r>
            <a:r>
              <a:rPr lang="en-US" sz="2400" b="1" dirty="0">
                <a:solidFill>
                  <a:schemeClr val="tx1"/>
                </a:solidFill>
              </a:rPr>
              <a:t>lack of awareness</a:t>
            </a:r>
            <a:r>
              <a:rPr lang="en-US" sz="2400" dirty="0">
                <a:solidFill>
                  <a:schemeClr val="tx1"/>
                </a:solidFill>
              </a:rPr>
              <a:t>, Safe Zone intends to address the need to empower coaches and educators in sports in order to strengthen their educational relationship with young people and contribute to the prevention of violence and youth radicalization.</a:t>
            </a:r>
          </a:p>
        </p:txBody>
      </p:sp>
      <p:pic>
        <p:nvPicPr>
          <p:cNvPr id="4" name="Immagine 3">
            <a:extLst>
              <a:ext uri="{FF2B5EF4-FFF2-40B4-BE49-F238E27FC236}">
                <a16:creationId xmlns:a16="http://schemas.microsoft.com/office/drawing/2014/main" xmlns="" id="{4119DD0B-3CDA-407B-A6AD-A85576923520}"/>
              </a:ext>
            </a:extLst>
          </p:cNvPr>
          <p:cNvPicPr>
            <a:picLocks noChangeAspect="1"/>
          </p:cNvPicPr>
          <p:nvPr/>
        </p:nvPicPr>
        <p:blipFill>
          <a:blip r:embed="rId2"/>
          <a:stretch>
            <a:fillRect/>
          </a:stretch>
        </p:blipFill>
        <p:spPr>
          <a:xfrm>
            <a:off x="9771612" y="513090"/>
            <a:ext cx="1971210" cy="847722"/>
          </a:xfrm>
          <a:prstGeom prst="rect">
            <a:avLst/>
          </a:prstGeom>
        </p:spPr>
      </p:pic>
    </p:spTree>
    <p:extLst>
      <p:ext uri="{BB962C8B-B14F-4D97-AF65-F5344CB8AC3E}">
        <p14:creationId xmlns:p14="http://schemas.microsoft.com/office/powerpoint/2010/main" val="2108801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F1B24E4-8A59-4D11-A9E6-377AB81188E5}"/>
              </a:ext>
            </a:extLst>
          </p:cNvPr>
          <p:cNvSpPr>
            <a:spLocks noGrp="1"/>
          </p:cNvSpPr>
          <p:nvPr>
            <p:ph type="title"/>
          </p:nvPr>
        </p:nvSpPr>
        <p:spPr>
          <a:xfrm>
            <a:off x="208547" y="228091"/>
            <a:ext cx="11600276" cy="2065929"/>
          </a:xfrm>
        </p:spPr>
        <p:txBody>
          <a:bodyPr>
            <a:normAutofit/>
          </a:bodyPr>
          <a:lstStyle/>
          <a:p>
            <a:pPr algn="ctr"/>
            <a:r>
              <a:rPr lang="en-US" b="1" dirty="0"/>
              <a:t>Why </a:t>
            </a:r>
            <a:r>
              <a:rPr lang="en-US" b="1" dirty="0">
                <a:effectLst>
                  <a:outerShdw blurRad="38100" dist="38100" dir="2700000" algn="tl">
                    <a:srgbClr val="000000">
                      <a:alpha val="43137"/>
                    </a:srgbClr>
                  </a:outerShdw>
                </a:effectLst>
              </a:rPr>
              <a:t>sports</a:t>
            </a:r>
            <a:r>
              <a:rPr lang="en-US" b="1" dirty="0"/>
              <a:t> ?</a:t>
            </a:r>
            <a:endParaRPr lang="it-IT" dirty="0"/>
          </a:p>
        </p:txBody>
      </p:sp>
      <p:sp>
        <p:nvSpPr>
          <p:cNvPr id="3" name="Segnaposto contenuto 2">
            <a:extLst>
              <a:ext uri="{FF2B5EF4-FFF2-40B4-BE49-F238E27FC236}">
                <a16:creationId xmlns:a16="http://schemas.microsoft.com/office/drawing/2014/main" xmlns="" id="{B7C88C0F-A58F-4E64-90B7-B8A994D64766}"/>
              </a:ext>
            </a:extLst>
          </p:cNvPr>
          <p:cNvSpPr>
            <a:spLocks noGrp="1"/>
          </p:cNvSpPr>
          <p:nvPr>
            <p:ph idx="1"/>
          </p:nvPr>
        </p:nvSpPr>
        <p:spPr>
          <a:xfrm>
            <a:off x="994611" y="2069432"/>
            <a:ext cx="10106526" cy="3160295"/>
          </a:xfrm>
        </p:spPr>
        <p:txBody>
          <a:bodyPr>
            <a:noAutofit/>
          </a:bodyPr>
          <a:lstStyle/>
          <a:p>
            <a:pPr marL="457200" indent="-457200"/>
            <a:r>
              <a:rPr lang="en-US" sz="2800" dirty="0">
                <a:solidFill>
                  <a:schemeClr val="tx1"/>
                </a:solidFill>
              </a:rPr>
              <a:t>Sports represent an effective area of </a:t>
            </a:r>
            <a:r>
              <a:rPr lang="en-US" sz="2800" b="1" dirty="0">
                <a:solidFill>
                  <a:schemeClr val="tx1"/>
                </a:solidFill>
              </a:rPr>
              <a:t>informal </a:t>
            </a:r>
            <a:r>
              <a:rPr lang="en-US" sz="2800" b="1" dirty="0" smtClean="0">
                <a:solidFill>
                  <a:schemeClr val="tx1"/>
                </a:solidFill>
              </a:rPr>
              <a:t>education;</a:t>
            </a:r>
            <a:endParaRPr lang="en-US" sz="2800" b="1" dirty="0">
              <a:solidFill>
                <a:schemeClr val="tx1"/>
              </a:solidFill>
            </a:endParaRPr>
          </a:p>
          <a:p>
            <a:pPr marL="457200" indent="-457200"/>
            <a:r>
              <a:rPr lang="en-US" sz="2800" dirty="0" smtClean="0">
                <a:solidFill>
                  <a:schemeClr val="tx1"/>
                </a:solidFill>
              </a:rPr>
              <a:t>Sports </a:t>
            </a:r>
            <a:r>
              <a:rPr lang="en-US" sz="2800" dirty="0">
                <a:solidFill>
                  <a:schemeClr val="tx1"/>
                </a:solidFill>
              </a:rPr>
              <a:t>are a means to build resilience and to </a:t>
            </a:r>
            <a:r>
              <a:rPr lang="en-US" sz="2800" b="1" dirty="0">
                <a:solidFill>
                  <a:schemeClr val="tx1"/>
                </a:solidFill>
              </a:rPr>
              <a:t>increase life skills</a:t>
            </a:r>
            <a:r>
              <a:rPr lang="en-US" sz="2800" dirty="0" smtClean="0">
                <a:solidFill>
                  <a:schemeClr val="tx1"/>
                </a:solidFill>
              </a:rPr>
              <a:t>;</a:t>
            </a:r>
          </a:p>
          <a:p>
            <a:pPr marL="457200" indent="-457200"/>
            <a:r>
              <a:rPr lang="en-US" sz="2800" dirty="0" smtClean="0">
                <a:solidFill>
                  <a:schemeClr val="tx1"/>
                </a:solidFill>
              </a:rPr>
              <a:t>They </a:t>
            </a:r>
            <a:r>
              <a:rPr lang="en-US" sz="2800" dirty="0">
                <a:solidFill>
                  <a:schemeClr val="tx1"/>
                </a:solidFill>
              </a:rPr>
              <a:t>are an ideal context to reach out to a broad population of youth, supporting </a:t>
            </a:r>
            <a:r>
              <a:rPr lang="en-US" sz="2800" b="1" dirty="0">
                <a:solidFill>
                  <a:schemeClr val="tx1"/>
                </a:solidFill>
              </a:rPr>
              <a:t>social inclusion </a:t>
            </a:r>
            <a:r>
              <a:rPr lang="en-US" sz="2800" dirty="0">
                <a:solidFill>
                  <a:schemeClr val="tx1"/>
                </a:solidFill>
              </a:rPr>
              <a:t>and playing a role in identifying </a:t>
            </a:r>
            <a:r>
              <a:rPr lang="en-US" sz="2800" dirty="0" smtClean="0">
                <a:solidFill>
                  <a:schemeClr val="tx1"/>
                </a:solidFill>
              </a:rPr>
              <a:t>risks;</a:t>
            </a:r>
            <a:endParaRPr lang="en-US" sz="2800" dirty="0">
              <a:solidFill>
                <a:schemeClr val="tx1"/>
              </a:solidFill>
            </a:endParaRPr>
          </a:p>
          <a:p>
            <a:pPr marL="457200" indent="-457200"/>
            <a:r>
              <a:rPr lang="en-US" sz="2800" dirty="0">
                <a:solidFill>
                  <a:schemeClr val="tx1"/>
                </a:solidFill>
              </a:rPr>
              <a:t>Sporting </a:t>
            </a:r>
            <a:r>
              <a:rPr lang="en-US" sz="2800" b="1" dirty="0">
                <a:solidFill>
                  <a:schemeClr val="tx1"/>
                </a:solidFill>
              </a:rPr>
              <a:t>groups</a:t>
            </a:r>
            <a:r>
              <a:rPr lang="en-US" sz="2800" dirty="0">
                <a:solidFill>
                  <a:schemeClr val="tx1"/>
                </a:solidFill>
              </a:rPr>
              <a:t> have the potential to offer strong protective factors against radicalization</a:t>
            </a:r>
            <a:endParaRPr lang="en-US" sz="2800" dirty="0"/>
          </a:p>
        </p:txBody>
      </p:sp>
      <p:pic>
        <p:nvPicPr>
          <p:cNvPr id="4" name="Immagine 3">
            <a:extLst>
              <a:ext uri="{FF2B5EF4-FFF2-40B4-BE49-F238E27FC236}">
                <a16:creationId xmlns:a16="http://schemas.microsoft.com/office/drawing/2014/main" xmlns="" id="{7A382B7E-CD53-47E6-8049-CA270D06BE42}"/>
              </a:ext>
            </a:extLst>
          </p:cNvPr>
          <p:cNvPicPr>
            <a:picLocks noChangeAspect="1"/>
          </p:cNvPicPr>
          <p:nvPr/>
        </p:nvPicPr>
        <p:blipFill>
          <a:blip r:embed="rId2"/>
          <a:stretch>
            <a:fillRect/>
          </a:stretch>
        </p:blipFill>
        <p:spPr>
          <a:xfrm>
            <a:off x="5078141" y="5754446"/>
            <a:ext cx="2035717" cy="875463"/>
          </a:xfrm>
          <a:prstGeom prst="rect">
            <a:avLst/>
          </a:prstGeom>
        </p:spPr>
      </p:pic>
    </p:spTree>
    <p:extLst>
      <p:ext uri="{BB962C8B-B14F-4D97-AF65-F5344CB8AC3E}">
        <p14:creationId xmlns:p14="http://schemas.microsoft.com/office/powerpoint/2010/main" val="1064726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F1B24E4-8A59-4D11-A9E6-377AB81188E5}"/>
              </a:ext>
            </a:extLst>
          </p:cNvPr>
          <p:cNvSpPr>
            <a:spLocks noGrp="1"/>
          </p:cNvSpPr>
          <p:nvPr>
            <p:ph type="title"/>
          </p:nvPr>
        </p:nvSpPr>
        <p:spPr>
          <a:xfrm>
            <a:off x="208547" y="228091"/>
            <a:ext cx="11600276" cy="2065929"/>
          </a:xfrm>
        </p:spPr>
        <p:txBody>
          <a:bodyPr>
            <a:normAutofit/>
          </a:bodyPr>
          <a:lstStyle/>
          <a:p>
            <a:pPr algn="ctr"/>
            <a:r>
              <a:rPr lang="en-US" b="1" dirty="0"/>
              <a:t>What does Safe Zone do?</a:t>
            </a:r>
            <a:endParaRPr lang="it-IT" dirty="0"/>
          </a:p>
        </p:txBody>
      </p:sp>
      <p:sp>
        <p:nvSpPr>
          <p:cNvPr id="3" name="Segnaposto contenuto 2">
            <a:extLst>
              <a:ext uri="{FF2B5EF4-FFF2-40B4-BE49-F238E27FC236}">
                <a16:creationId xmlns:a16="http://schemas.microsoft.com/office/drawing/2014/main" xmlns="" id="{B7C88C0F-A58F-4E64-90B7-B8A994D64766}"/>
              </a:ext>
            </a:extLst>
          </p:cNvPr>
          <p:cNvSpPr>
            <a:spLocks noGrp="1"/>
          </p:cNvSpPr>
          <p:nvPr>
            <p:ph idx="1"/>
          </p:nvPr>
        </p:nvSpPr>
        <p:spPr>
          <a:xfrm>
            <a:off x="497305" y="1828800"/>
            <a:ext cx="11181348" cy="3400928"/>
          </a:xfrm>
        </p:spPr>
        <p:txBody>
          <a:bodyPr>
            <a:noAutofit/>
          </a:bodyPr>
          <a:lstStyle/>
          <a:p>
            <a:pPr marL="457200" indent="-457200"/>
            <a:r>
              <a:rPr lang="en-US" sz="2400" dirty="0">
                <a:solidFill>
                  <a:schemeClr val="tx1"/>
                </a:solidFill>
              </a:rPr>
              <a:t>Engages and trains coaches as prevention agents in fighting youth radicalization and violent extremism</a:t>
            </a:r>
          </a:p>
          <a:p>
            <a:pPr marL="457200" indent="-457200"/>
            <a:r>
              <a:rPr lang="en-US" sz="2400" dirty="0">
                <a:solidFill>
                  <a:schemeClr val="tx1"/>
                </a:solidFill>
              </a:rPr>
              <a:t>Creates an e-learning toolkit and training methodology for use throughout the EU </a:t>
            </a:r>
          </a:p>
          <a:p>
            <a:pPr marL="457200" indent="-457200"/>
            <a:r>
              <a:rPr lang="en-US" sz="2400" dirty="0">
                <a:solidFill>
                  <a:schemeClr val="tx1"/>
                </a:solidFill>
              </a:rPr>
              <a:t>Establishes an early warning monitoring and reporting system for use within youth sports</a:t>
            </a:r>
          </a:p>
          <a:p>
            <a:pPr marL="457200" indent="-457200"/>
            <a:r>
              <a:rPr lang="en-US" sz="2400" dirty="0" smtClean="0">
                <a:solidFill>
                  <a:schemeClr val="tx1"/>
                </a:solidFill>
              </a:rPr>
              <a:t>Increases </a:t>
            </a:r>
            <a:r>
              <a:rPr lang="en-US" sz="2400" dirty="0">
                <a:solidFill>
                  <a:schemeClr val="tx1"/>
                </a:solidFill>
              </a:rPr>
              <a:t>awareness and capacity amongst local and national policymakers, notably in the areas of social and youth policy and security/public safety, about the prevention of violent extremism and </a:t>
            </a:r>
            <a:r>
              <a:rPr lang="en-US" sz="2400" dirty="0" smtClean="0">
                <a:solidFill>
                  <a:schemeClr val="tx1"/>
                </a:solidFill>
              </a:rPr>
              <a:t>radicalization and d</a:t>
            </a:r>
            <a:r>
              <a:rPr lang="en-US" sz="2400" dirty="0" smtClean="0">
                <a:solidFill>
                  <a:schemeClr val="tx1"/>
                </a:solidFill>
              </a:rPr>
              <a:t>evelops </a:t>
            </a:r>
            <a:r>
              <a:rPr lang="en-US" sz="2400" dirty="0">
                <a:solidFill>
                  <a:schemeClr val="tx1"/>
                </a:solidFill>
              </a:rPr>
              <a:t>prevention strategies for local and national action</a:t>
            </a:r>
          </a:p>
          <a:p>
            <a:pPr marL="457200" indent="-457200"/>
            <a:r>
              <a:rPr lang="en-US" sz="2400" dirty="0">
                <a:solidFill>
                  <a:schemeClr val="tx1"/>
                </a:solidFill>
              </a:rPr>
              <a:t>Promotes EU and national policy development via exchanges and the development of EU guidelines </a:t>
            </a:r>
            <a:endParaRPr lang="en-US" sz="2400" dirty="0"/>
          </a:p>
        </p:txBody>
      </p:sp>
      <p:pic>
        <p:nvPicPr>
          <p:cNvPr id="4" name="Immagine 3">
            <a:extLst>
              <a:ext uri="{FF2B5EF4-FFF2-40B4-BE49-F238E27FC236}">
                <a16:creationId xmlns:a16="http://schemas.microsoft.com/office/drawing/2014/main" xmlns="" id="{7A382B7E-CD53-47E6-8049-CA270D06BE42}"/>
              </a:ext>
            </a:extLst>
          </p:cNvPr>
          <p:cNvPicPr>
            <a:picLocks noChangeAspect="1"/>
          </p:cNvPicPr>
          <p:nvPr/>
        </p:nvPicPr>
        <p:blipFill>
          <a:blip r:embed="rId2"/>
          <a:stretch>
            <a:fillRect/>
          </a:stretch>
        </p:blipFill>
        <p:spPr>
          <a:xfrm>
            <a:off x="9546683" y="638841"/>
            <a:ext cx="2035717" cy="875463"/>
          </a:xfrm>
          <a:prstGeom prst="rect">
            <a:avLst/>
          </a:prstGeom>
        </p:spPr>
      </p:pic>
    </p:spTree>
    <p:extLst>
      <p:ext uri="{BB962C8B-B14F-4D97-AF65-F5344CB8AC3E}">
        <p14:creationId xmlns:p14="http://schemas.microsoft.com/office/powerpoint/2010/main" val="3152168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55BFF1B-5BAE-4AEB-B56D-E6A7991C2811}"/>
              </a:ext>
            </a:extLst>
          </p:cNvPr>
          <p:cNvSpPr>
            <a:spLocks noGrp="1"/>
          </p:cNvSpPr>
          <p:nvPr>
            <p:ph type="title"/>
          </p:nvPr>
        </p:nvSpPr>
        <p:spPr>
          <a:xfrm>
            <a:off x="3529780" y="342900"/>
            <a:ext cx="5132439" cy="1188720"/>
          </a:xfrm>
        </p:spPr>
        <p:txBody>
          <a:bodyPr>
            <a:normAutofit fontScale="90000"/>
          </a:bodyPr>
          <a:lstStyle/>
          <a:p>
            <a:pPr algn="ctr"/>
            <a:r>
              <a:rPr lang="it-IT" b="1" dirty="0" err="1"/>
              <a:t>Methodology</a:t>
            </a:r>
            <a:r>
              <a:rPr lang="it-IT" b="1" dirty="0"/>
              <a:t>: </a:t>
            </a:r>
            <a:br>
              <a:rPr lang="it-IT" b="1" dirty="0"/>
            </a:br>
            <a:r>
              <a:rPr lang="it-IT" b="1" dirty="0"/>
              <a:t>key </a:t>
            </a:r>
            <a:r>
              <a:rPr lang="it-IT" b="1" dirty="0" err="1"/>
              <a:t>principles</a:t>
            </a:r>
            <a:endParaRPr lang="it-IT" b="1" dirty="0"/>
          </a:p>
        </p:txBody>
      </p:sp>
      <p:graphicFrame>
        <p:nvGraphicFramePr>
          <p:cNvPr id="4" name="Segnaposto contenuto 3">
            <a:extLst>
              <a:ext uri="{FF2B5EF4-FFF2-40B4-BE49-F238E27FC236}">
                <a16:creationId xmlns:a16="http://schemas.microsoft.com/office/drawing/2014/main" xmlns="" id="{84C26CE2-D119-48F6-BB76-84686740D99B}"/>
              </a:ext>
            </a:extLst>
          </p:cNvPr>
          <p:cNvGraphicFramePr>
            <a:graphicFrameLocks noGrp="1"/>
          </p:cNvGraphicFramePr>
          <p:nvPr>
            <p:ph idx="1"/>
          </p:nvPr>
        </p:nvGraphicFramePr>
        <p:xfrm>
          <a:off x="1054100" y="1905000"/>
          <a:ext cx="100838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magine 4">
            <a:extLst>
              <a:ext uri="{FF2B5EF4-FFF2-40B4-BE49-F238E27FC236}">
                <a16:creationId xmlns:a16="http://schemas.microsoft.com/office/drawing/2014/main" xmlns="" id="{72CBC88C-9A64-490C-8EBE-F6B482BBD686}"/>
              </a:ext>
            </a:extLst>
          </p:cNvPr>
          <p:cNvPicPr>
            <a:picLocks noChangeAspect="1"/>
          </p:cNvPicPr>
          <p:nvPr/>
        </p:nvPicPr>
        <p:blipFill>
          <a:blip r:embed="rId7"/>
          <a:stretch>
            <a:fillRect/>
          </a:stretch>
        </p:blipFill>
        <p:spPr>
          <a:xfrm>
            <a:off x="9112470" y="5504361"/>
            <a:ext cx="2025430" cy="871039"/>
          </a:xfrm>
          <a:prstGeom prst="rect">
            <a:avLst/>
          </a:prstGeom>
        </p:spPr>
      </p:pic>
    </p:spTree>
    <p:extLst>
      <p:ext uri="{BB962C8B-B14F-4D97-AF65-F5344CB8AC3E}">
        <p14:creationId xmlns:p14="http://schemas.microsoft.com/office/powerpoint/2010/main" val="2778883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4976D47-1958-4639-8BC1-C2104D451CB4}"/>
              </a:ext>
            </a:extLst>
          </p:cNvPr>
          <p:cNvSpPr>
            <a:spLocks noGrp="1"/>
          </p:cNvSpPr>
          <p:nvPr>
            <p:ph type="title"/>
          </p:nvPr>
        </p:nvSpPr>
        <p:spPr>
          <a:xfrm>
            <a:off x="2205011" y="664247"/>
            <a:ext cx="7729728" cy="1188720"/>
          </a:xfrm>
        </p:spPr>
        <p:txBody>
          <a:bodyPr/>
          <a:lstStyle/>
          <a:p>
            <a:pPr algn="ctr"/>
            <a:r>
              <a:rPr lang="it-IT" b="1" dirty="0" err="1"/>
              <a:t>Awareness</a:t>
            </a:r>
            <a:endParaRPr lang="it-IT" b="1" dirty="0"/>
          </a:p>
        </p:txBody>
      </p:sp>
      <p:sp>
        <p:nvSpPr>
          <p:cNvPr id="3" name="Segnaposto contenuto 2">
            <a:extLst>
              <a:ext uri="{FF2B5EF4-FFF2-40B4-BE49-F238E27FC236}">
                <a16:creationId xmlns:a16="http://schemas.microsoft.com/office/drawing/2014/main" xmlns="" id="{79273474-9AA5-4E4A-AE5E-F9FF31E71B8D}"/>
              </a:ext>
            </a:extLst>
          </p:cNvPr>
          <p:cNvSpPr>
            <a:spLocks noGrp="1"/>
          </p:cNvSpPr>
          <p:nvPr>
            <p:ph idx="1"/>
          </p:nvPr>
        </p:nvSpPr>
        <p:spPr>
          <a:xfrm>
            <a:off x="1035170" y="2432649"/>
            <a:ext cx="10343072" cy="3881887"/>
          </a:xfrm>
        </p:spPr>
        <p:txBody>
          <a:bodyPr>
            <a:noAutofit/>
          </a:bodyPr>
          <a:lstStyle/>
          <a:p>
            <a:pPr marL="0" indent="0">
              <a:buNone/>
            </a:pPr>
            <a:r>
              <a:rPr lang="en-US" sz="2400" dirty="0">
                <a:solidFill>
                  <a:schemeClr val="tx1"/>
                </a:solidFill>
              </a:rPr>
              <a:t>SAFE ZONE is expected to increase awareness about </a:t>
            </a:r>
            <a:r>
              <a:rPr lang="en-US" sz="2400" b="1" dirty="0">
                <a:solidFill>
                  <a:schemeClr val="tx1"/>
                </a:solidFill>
              </a:rPr>
              <a:t>radicalization risks and the importance and potential of sports as a radicalization prevention tool, </a:t>
            </a:r>
            <a:r>
              <a:rPr lang="en-US" sz="2400" dirty="0">
                <a:solidFill>
                  <a:schemeClr val="tx1"/>
                </a:solidFill>
              </a:rPr>
              <a:t>addressing in particular:</a:t>
            </a:r>
          </a:p>
          <a:p>
            <a:pPr marL="457200" indent="-457200">
              <a:buFont typeface="+mj-lt"/>
              <a:buAutoNum type="arabicPeriod"/>
            </a:pPr>
            <a:r>
              <a:rPr lang="en-US" sz="2400" dirty="0">
                <a:solidFill>
                  <a:schemeClr val="tx1"/>
                </a:solidFill>
              </a:rPr>
              <a:t>Sports </a:t>
            </a:r>
            <a:r>
              <a:rPr lang="en-US" sz="2400" b="1" dirty="0">
                <a:solidFill>
                  <a:schemeClr val="tx1"/>
                </a:solidFill>
              </a:rPr>
              <a:t>coaches, educators and other youth workers;</a:t>
            </a:r>
          </a:p>
          <a:p>
            <a:pPr marL="457200" indent="-457200">
              <a:buFont typeface="+mj-lt"/>
              <a:buAutoNum type="arabicPeriod"/>
            </a:pPr>
            <a:r>
              <a:rPr lang="en-US" sz="2400" dirty="0">
                <a:solidFill>
                  <a:schemeClr val="tx1"/>
                </a:solidFill>
              </a:rPr>
              <a:t>Other </a:t>
            </a:r>
            <a:r>
              <a:rPr lang="en-US" sz="2400" b="1" dirty="0">
                <a:solidFill>
                  <a:schemeClr val="tx1"/>
                </a:solidFill>
              </a:rPr>
              <a:t>local stakeholders </a:t>
            </a:r>
            <a:r>
              <a:rPr lang="en-US" sz="2400" dirty="0">
                <a:solidFill>
                  <a:schemeClr val="tx1"/>
                </a:solidFill>
              </a:rPr>
              <a:t>such as school teachers, families, and the police;</a:t>
            </a:r>
          </a:p>
          <a:p>
            <a:pPr marL="457200" indent="-457200">
              <a:buFont typeface="+mj-lt"/>
              <a:buAutoNum type="arabicPeriod"/>
            </a:pPr>
            <a:r>
              <a:rPr lang="en-US" sz="2400" dirty="0">
                <a:solidFill>
                  <a:schemeClr val="tx1"/>
                </a:solidFill>
              </a:rPr>
              <a:t>L</a:t>
            </a:r>
            <a:r>
              <a:rPr lang="en-US" sz="2400" b="1" dirty="0">
                <a:solidFill>
                  <a:schemeClr val="tx1"/>
                </a:solidFill>
              </a:rPr>
              <a:t>ocal and national policymakers </a:t>
            </a:r>
            <a:r>
              <a:rPr lang="en-US" sz="2400" dirty="0">
                <a:solidFill>
                  <a:schemeClr val="tx1"/>
                </a:solidFill>
              </a:rPr>
              <a:t>about the need of prevention of violent extremism and radicalization.</a:t>
            </a:r>
          </a:p>
          <a:p>
            <a:pPr marL="457200" indent="-457200">
              <a:buFont typeface="+mj-lt"/>
              <a:buAutoNum type="arabicPeriod"/>
            </a:pPr>
            <a:endParaRPr lang="en-US" sz="2400" dirty="0">
              <a:solidFill>
                <a:schemeClr val="tx1"/>
              </a:solidFill>
            </a:endParaRPr>
          </a:p>
        </p:txBody>
      </p:sp>
      <p:sp>
        <p:nvSpPr>
          <p:cNvPr id="4" name="Rettangolo 3"/>
          <p:cNvSpPr/>
          <p:nvPr/>
        </p:nvSpPr>
        <p:spPr>
          <a:xfrm>
            <a:off x="2817813" y="5283885"/>
            <a:ext cx="6096000" cy="646331"/>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a:ea typeface="+mn-ea"/>
              <a:cs typeface="+mn-cs"/>
            </a:endParaRPr>
          </a:p>
        </p:txBody>
      </p:sp>
      <p:pic>
        <p:nvPicPr>
          <p:cNvPr id="5" name="Immagine 4">
            <a:extLst>
              <a:ext uri="{FF2B5EF4-FFF2-40B4-BE49-F238E27FC236}">
                <a16:creationId xmlns:a16="http://schemas.microsoft.com/office/drawing/2014/main" xmlns="" id="{2AC0A364-EE26-470D-B1AD-B2049FA25ECC}"/>
              </a:ext>
            </a:extLst>
          </p:cNvPr>
          <p:cNvPicPr>
            <a:picLocks noChangeAspect="1"/>
          </p:cNvPicPr>
          <p:nvPr/>
        </p:nvPicPr>
        <p:blipFill>
          <a:blip r:embed="rId2"/>
          <a:stretch>
            <a:fillRect/>
          </a:stretch>
        </p:blipFill>
        <p:spPr>
          <a:xfrm>
            <a:off x="5235677" y="5624825"/>
            <a:ext cx="2050617" cy="881871"/>
          </a:xfrm>
          <a:prstGeom prst="rect">
            <a:avLst/>
          </a:prstGeom>
        </p:spPr>
      </p:pic>
    </p:spTree>
    <p:extLst>
      <p:ext uri="{BB962C8B-B14F-4D97-AF65-F5344CB8AC3E}">
        <p14:creationId xmlns:p14="http://schemas.microsoft.com/office/powerpoint/2010/main" val="1286338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D512637-13AB-4818-A371-AD5E5772B962}"/>
              </a:ext>
            </a:extLst>
          </p:cNvPr>
          <p:cNvSpPr>
            <a:spLocks noGrp="1"/>
          </p:cNvSpPr>
          <p:nvPr>
            <p:ph type="title"/>
          </p:nvPr>
        </p:nvSpPr>
        <p:spPr>
          <a:xfrm>
            <a:off x="385011" y="304800"/>
            <a:ext cx="11566356" cy="1556084"/>
          </a:xfrm>
        </p:spPr>
        <p:txBody>
          <a:bodyPr>
            <a:normAutofit/>
          </a:bodyPr>
          <a:lstStyle/>
          <a:p>
            <a:pPr algn="ctr"/>
            <a:r>
              <a:rPr lang="it-IT" b="1" dirty="0"/>
              <a:t>Sport coaches</a:t>
            </a:r>
            <a:endParaRPr lang="en-US" b="1" dirty="0"/>
          </a:p>
        </p:txBody>
      </p:sp>
      <p:sp>
        <p:nvSpPr>
          <p:cNvPr id="3" name="Segnaposto contenuto 2">
            <a:extLst>
              <a:ext uri="{FF2B5EF4-FFF2-40B4-BE49-F238E27FC236}">
                <a16:creationId xmlns:a16="http://schemas.microsoft.com/office/drawing/2014/main" xmlns="" id="{AED09C06-2D21-438E-9EF6-EA85E39F7440}"/>
              </a:ext>
            </a:extLst>
          </p:cNvPr>
          <p:cNvSpPr>
            <a:spLocks noGrp="1"/>
          </p:cNvSpPr>
          <p:nvPr>
            <p:ph idx="1"/>
          </p:nvPr>
        </p:nvSpPr>
        <p:spPr>
          <a:xfrm>
            <a:off x="385011" y="2133600"/>
            <a:ext cx="11566356" cy="4724400"/>
          </a:xfrm>
        </p:spPr>
        <p:txBody>
          <a:bodyPr>
            <a:noAutofit/>
          </a:bodyPr>
          <a:lstStyle/>
          <a:p>
            <a:pPr marL="0" indent="0">
              <a:buNone/>
            </a:pPr>
            <a:r>
              <a:rPr lang="en-US" sz="2800" dirty="0">
                <a:solidFill>
                  <a:schemeClr val="tx1"/>
                </a:solidFill>
              </a:rPr>
              <a:t>Sport coaches </a:t>
            </a:r>
            <a:r>
              <a:rPr lang="en-US" sz="2800" b="1" dirty="0">
                <a:solidFill>
                  <a:schemeClr val="tx1"/>
                </a:solidFill>
              </a:rPr>
              <a:t>and educators</a:t>
            </a:r>
            <a:r>
              <a:rPr lang="en-US" sz="2800" dirty="0">
                <a:solidFill>
                  <a:schemeClr val="tx1"/>
                </a:solidFill>
              </a:rPr>
              <a:t> can play a key role in preventing radicalization </a:t>
            </a:r>
            <a:r>
              <a:rPr lang="en-US" sz="2800" dirty="0" smtClean="0">
                <a:solidFill>
                  <a:schemeClr val="tx1"/>
                </a:solidFill>
              </a:rPr>
              <a:t>amongst youngsters. To this end Safe Zone will:</a:t>
            </a:r>
            <a:endParaRPr lang="en-US" sz="2800" dirty="0">
              <a:solidFill>
                <a:schemeClr val="tx1"/>
              </a:solidFill>
            </a:endParaRPr>
          </a:p>
          <a:p>
            <a:pPr marL="457200" indent="-457200">
              <a:buAutoNum type="arabicPeriod"/>
            </a:pPr>
            <a:r>
              <a:rPr lang="en-US" sz="2800" dirty="0" smtClean="0">
                <a:solidFill>
                  <a:schemeClr val="tx1"/>
                </a:solidFill>
              </a:rPr>
              <a:t>Acknowledge </a:t>
            </a:r>
            <a:r>
              <a:rPr lang="en-US" sz="2800" dirty="0">
                <a:solidFill>
                  <a:schemeClr val="tx1"/>
                </a:solidFill>
              </a:rPr>
              <a:t>the quality of the </a:t>
            </a:r>
            <a:r>
              <a:rPr lang="en-US" sz="2800" b="1" dirty="0">
                <a:solidFill>
                  <a:schemeClr val="tx1"/>
                </a:solidFill>
              </a:rPr>
              <a:t>relationship</a:t>
            </a:r>
            <a:r>
              <a:rPr lang="en-US" sz="2800" dirty="0">
                <a:solidFill>
                  <a:schemeClr val="tx1"/>
                </a:solidFill>
              </a:rPr>
              <a:t> that the sport coaches can establish with their young sport trainees (</a:t>
            </a:r>
            <a:r>
              <a:rPr lang="en-US" sz="2800" dirty="0" smtClean="0">
                <a:solidFill>
                  <a:schemeClr val="tx1"/>
                </a:solidFill>
              </a:rPr>
              <a:t>pedagogic role, </a:t>
            </a:r>
            <a:r>
              <a:rPr lang="en-US" sz="2800" dirty="0" smtClean="0">
                <a:solidFill>
                  <a:schemeClr val="tx1"/>
                </a:solidFill>
              </a:rPr>
              <a:t>influence</a:t>
            </a:r>
            <a:r>
              <a:rPr lang="en-US" sz="2800" dirty="0" smtClean="0">
                <a:solidFill>
                  <a:schemeClr val="tx1"/>
                </a:solidFill>
              </a:rPr>
              <a:t>)</a:t>
            </a:r>
            <a:endParaRPr lang="en-US" sz="2800" dirty="0">
              <a:solidFill>
                <a:schemeClr val="tx1"/>
              </a:solidFill>
            </a:endParaRPr>
          </a:p>
          <a:p>
            <a:pPr marL="457200" indent="-457200">
              <a:buAutoNum type="arabicPeriod"/>
            </a:pPr>
            <a:r>
              <a:rPr lang="en-US" sz="2800" dirty="0" smtClean="0">
                <a:solidFill>
                  <a:schemeClr val="tx1"/>
                </a:solidFill>
              </a:rPr>
              <a:t>Raise </a:t>
            </a:r>
            <a:r>
              <a:rPr lang="en-US" sz="2800" dirty="0">
                <a:solidFill>
                  <a:schemeClr val="tx1"/>
                </a:solidFill>
              </a:rPr>
              <a:t>the sport coaches’ </a:t>
            </a:r>
            <a:r>
              <a:rPr lang="en-US" sz="2800" b="1" dirty="0">
                <a:solidFill>
                  <a:schemeClr val="tx1"/>
                </a:solidFill>
              </a:rPr>
              <a:t>awareness</a:t>
            </a:r>
            <a:r>
              <a:rPr lang="en-US" sz="2800" dirty="0">
                <a:solidFill>
                  <a:schemeClr val="tx1"/>
                </a:solidFill>
              </a:rPr>
              <a:t> and knowledge about youth radicalization and the risks and effects connected to it</a:t>
            </a:r>
          </a:p>
          <a:p>
            <a:pPr marL="457200" indent="-457200">
              <a:buAutoNum type="arabicPeriod"/>
            </a:pPr>
            <a:r>
              <a:rPr lang="en-US" sz="2800" dirty="0" smtClean="0">
                <a:solidFill>
                  <a:schemeClr val="tx1"/>
                </a:solidFill>
              </a:rPr>
              <a:t>Strengthen </a:t>
            </a:r>
            <a:r>
              <a:rPr lang="en-US" sz="2800" dirty="0">
                <a:solidFill>
                  <a:schemeClr val="tx1"/>
                </a:solidFill>
              </a:rPr>
              <a:t>the sport coaches’ skills to identify the </a:t>
            </a:r>
            <a:r>
              <a:rPr lang="en-US" sz="2800" b="1" dirty="0">
                <a:solidFill>
                  <a:schemeClr val="tx1"/>
                </a:solidFill>
              </a:rPr>
              <a:t>risks</a:t>
            </a:r>
            <a:r>
              <a:rPr lang="en-US" sz="2800" dirty="0">
                <a:solidFill>
                  <a:schemeClr val="tx1"/>
                </a:solidFill>
              </a:rPr>
              <a:t> of radicalization and to contribute to prevent radicalization by use of the most appropriate tools and strategies</a:t>
            </a:r>
          </a:p>
          <a:p>
            <a:pPr marL="0" indent="0">
              <a:buNone/>
            </a:pPr>
            <a:endParaRPr lang="en-US" sz="2400" dirty="0">
              <a:solidFill>
                <a:schemeClr val="tx1"/>
              </a:solidFill>
            </a:endParaRPr>
          </a:p>
          <a:p>
            <a:pPr marL="0" indent="0">
              <a:buNone/>
            </a:pPr>
            <a:endParaRPr lang="en-US" sz="2000" dirty="0">
              <a:solidFill>
                <a:schemeClr val="tx1"/>
              </a:solidFill>
            </a:endParaRPr>
          </a:p>
        </p:txBody>
      </p:sp>
      <p:pic>
        <p:nvPicPr>
          <p:cNvPr id="4" name="Immagine 3">
            <a:extLst>
              <a:ext uri="{FF2B5EF4-FFF2-40B4-BE49-F238E27FC236}">
                <a16:creationId xmlns:a16="http://schemas.microsoft.com/office/drawing/2014/main" xmlns="" id="{4119DD0B-3CDA-407B-A6AD-A85576923520}"/>
              </a:ext>
            </a:extLst>
          </p:cNvPr>
          <p:cNvPicPr>
            <a:picLocks noChangeAspect="1"/>
          </p:cNvPicPr>
          <p:nvPr/>
        </p:nvPicPr>
        <p:blipFill>
          <a:blip r:embed="rId2"/>
          <a:stretch>
            <a:fillRect/>
          </a:stretch>
        </p:blipFill>
        <p:spPr>
          <a:xfrm>
            <a:off x="5253789" y="5766722"/>
            <a:ext cx="1828800" cy="786478"/>
          </a:xfrm>
          <a:prstGeom prst="rect">
            <a:avLst/>
          </a:prstGeom>
        </p:spPr>
      </p:pic>
    </p:spTree>
    <p:extLst>
      <p:ext uri="{BB962C8B-B14F-4D97-AF65-F5344CB8AC3E}">
        <p14:creationId xmlns:p14="http://schemas.microsoft.com/office/powerpoint/2010/main" val="306701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164BE25-D9C2-45C9-B242-CA57FC73F50B}"/>
              </a:ext>
            </a:extLst>
          </p:cNvPr>
          <p:cNvSpPr>
            <a:spLocks noGrp="1"/>
          </p:cNvSpPr>
          <p:nvPr>
            <p:ph type="title"/>
          </p:nvPr>
        </p:nvSpPr>
        <p:spPr>
          <a:xfrm>
            <a:off x="2949676" y="291592"/>
            <a:ext cx="6754763" cy="1035763"/>
          </a:xfrm>
        </p:spPr>
        <p:txBody>
          <a:bodyPr>
            <a:normAutofit/>
          </a:bodyPr>
          <a:lstStyle/>
          <a:p>
            <a:pPr algn="ctr"/>
            <a:r>
              <a:rPr lang="it-IT" b="1" dirty="0"/>
              <a:t>Multi-agency </a:t>
            </a:r>
            <a:r>
              <a:rPr lang="it-IT" b="1" dirty="0" err="1"/>
              <a:t>cooperation</a:t>
            </a:r>
            <a:endParaRPr lang="it-IT" b="1" dirty="0"/>
          </a:p>
        </p:txBody>
      </p:sp>
      <p:sp>
        <p:nvSpPr>
          <p:cNvPr id="3" name="Segnaposto contenuto 2">
            <a:extLst>
              <a:ext uri="{FF2B5EF4-FFF2-40B4-BE49-F238E27FC236}">
                <a16:creationId xmlns:a16="http://schemas.microsoft.com/office/drawing/2014/main" xmlns="" id="{E106352D-4F3A-4858-922B-0E0465988EA4}"/>
              </a:ext>
            </a:extLst>
          </p:cNvPr>
          <p:cNvSpPr>
            <a:spLocks noGrp="1"/>
          </p:cNvSpPr>
          <p:nvPr>
            <p:ph idx="1"/>
          </p:nvPr>
        </p:nvSpPr>
        <p:spPr>
          <a:xfrm>
            <a:off x="256674" y="1507958"/>
            <a:ext cx="11660970" cy="4827528"/>
          </a:xfrm>
        </p:spPr>
        <p:txBody>
          <a:bodyPr>
            <a:noAutofit/>
          </a:bodyPr>
          <a:lstStyle/>
          <a:p>
            <a:r>
              <a:rPr lang="en-US" sz="2400" dirty="0">
                <a:solidFill>
                  <a:schemeClr val="tx1"/>
                </a:solidFill>
              </a:rPr>
              <a:t>A multi-agency approach is a system in which </a:t>
            </a:r>
            <a:r>
              <a:rPr lang="en-US" sz="2400" b="1" dirty="0">
                <a:solidFill>
                  <a:schemeClr val="tx1"/>
                </a:solidFill>
              </a:rPr>
              <a:t>information can be shared</a:t>
            </a:r>
            <a:r>
              <a:rPr lang="en-US" sz="2400" dirty="0">
                <a:solidFill>
                  <a:schemeClr val="tx1"/>
                </a:solidFill>
              </a:rPr>
              <a:t>, which is crucial for identifying and dealing with violent radicalization amongst young </a:t>
            </a:r>
            <a:r>
              <a:rPr lang="it-IT" sz="2400" dirty="0">
                <a:solidFill>
                  <a:schemeClr val="tx1"/>
                </a:solidFill>
              </a:rPr>
              <a:t>people in the sport field</a:t>
            </a:r>
          </a:p>
          <a:p>
            <a:r>
              <a:rPr lang="en-US" sz="2400" dirty="0">
                <a:solidFill>
                  <a:schemeClr val="tx1"/>
                </a:solidFill>
              </a:rPr>
              <a:t>Is key to a public protection and safety strategy as it allows to maximize effectiveness of:</a:t>
            </a:r>
          </a:p>
          <a:p>
            <a:pPr marL="274320" lvl="1" indent="0">
              <a:buNone/>
            </a:pPr>
            <a:r>
              <a:rPr lang="en-US" sz="2400" dirty="0">
                <a:solidFill>
                  <a:schemeClr val="tx1"/>
                </a:solidFill>
              </a:rPr>
              <a:t>Joint risk assessment; Information sharing; Sharing responsibility for decisions;</a:t>
            </a:r>
          </a:p>
          <a:p>
            <a:r>
              <a:rPr lang="en-US" sz="2400" dirty="0">
                <a:solidFill>
                  <a:schemeClr val="tx1"/>
                </a:solidFill>
              </a:rPr>
              <a:t>Promotes: </a:t>
            </a:r>
          </a:p>
          <a:p>
            <a:pPr lvl="1">
              <a:buFont typeface="Courier New" panose="02070309020205020404" pitchFamily="49" charset="0"/>
              <a:buChar char="o"/>
            </a:pPr>
            <a:r>
              <a:rPr lang="en-US" sz="2400" dirty="0">
                <a:solidFill>
                  <a:schemeClr val="tx1"/>
                </a:solidFill>
              </a:rPr>
              <a:t>cooperation between the various actors involved with the education of under 18 youth locally, nationally and transnationally;</a:t>
            </a:r>
          </a:p>
          <a:p>
            <a:pPr lvl="1">
              <a:buFont typeface="Courier New" panose="02070309020205020404" pitchFamily="49" charset="0"/>
              <a:buChar char="o"/>
            </a:pPr>
            <a:r>
              <a:rPr lang="en-US" sz="2400" dirty="0">
                <a:solidFill>
                  <a:schemeClr val="tx1"/>
                </a:solidFill>
              </a:rPr>
              <a:t>the development and implementation of common prevention projects and strategies at local level; </a:t>
            </a:r>
          </a:p>
          <a:p>
            <a:pPr lvl="1">
              <a:buFont typeface="Courier New" panose="02070309020205020404" pitchFamily="49" charset="0"/>
              <a:buChar char="o"/>
            </a:pPr>
            <a:r>
              <a:rPr lang="en-US" sz="2400" dirty="0">
                <a:solidFill>
                  <a:schemeClr val="tx1"/>
                </a:solidFill>
              </a:rPr>
              <a:t>the inclusion of coaches/youth workers in youth sports into a broader network with law enforcement and other relevant actors. </a:t>
            </a:r>
          </a:p>
          <a:p>
            <a:endParaRPr lang="en-US" sz="2400" dirty="0">
              <a:solidFill>
                <a:schemeClr val="tx1"/>
              </a:solidFill>
            </a:endParaRPr>
          </a:p>
          <a:p>
            <a:endParaRPr lang="it-IT" sz="2400" dirty="0"/>
          </a:p>
        </p:txBody>
      </p:sp>
      <p:pic>
        <p:nvPicPr>
          <p:cNvPr id="4" name="Immagine 3">
            <a:extLst>
              <a:ext uri="{FF2B5EF4-FFF2-40B4-BE49-F238E27FC236}">
                <a16:creationId xmlns:a16="http://schemas.microsoft.com/office/drawing/2014/main" xmlns="" id="{B1F029C6-4A1E-4115-870D-2E2EBDEA7685}"/>
              </a:ext>
            </a:extLst>
          </p:cNvPr>
          <p:cNvPicPr>
            <a:picLocks noChangeAspect="1"/>
          </p:cNvPicPr>
          <p:nvPr/>
        </p:nvPicPr>
        <p:blipFill>
          <a:blip r:embed="rId2"/>
          <a:stretch>
            <a:fillRect/>
          </a:stretch>
        </p:blipFill>
        <p:spPr>
          <a:xfrm>
            <a:off x="9984213" y="495880"/>
            <a:ext cx="1933431" cy="831475"/>
          </a:xfrm>
          <a:prstGeom prst="rect">
            <a:avLst/>
          </a:prstGeom>
        </p:spPr>
      </p:pic>
    </p:spTree>
    <p:extLst>
      <p:ext uri="{BB962C8B-B14F-4D97-AF65-F5344CB8AC3E}">
        <p14:creationId xmlns:p14="http://schemas.microsoft.com/office/powerpoint/2010/main" val="280800019"/>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1841</TotalTime>
  <Words>650</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Calibri</vt:lpstr>
      <vt:lpstr>Corbel</vt:lpstr>
      <vt:lpstr>Courier New</vt:lpstr>
      <vt:lpstr>Gill Sans MT</vt:lpstr>
      <vt:lpstr>Base</vt:lpstr>
      <vt:lpstr>                SAFE ZONE project overview  European Seminar: Migration, Marginalization And Sports Zoom Video Conference, 30 June 2020</vt:lpstr>
      <vt:lpstr> What is Safe Zone?</vt:lpstr>
      <vt:lpstr>Why Safe Zone?</vt:lpstr>
      <vt:lpstr>Why sports ?</vt:lpstr>
      <vt:lpstr>What does Safe Zone do?</vt:lpstr>
      <vt:lpstr>Methodology:  key principles</vt:lpstr>
      <vt:lpstr>Awareness</vt:lpstr>
      <vt:lpstr>Sport coaches</vt:lpstr>
      <vt:lpstr>Multi-agency cooperation</vt:lpstr>
      <vt:lpstr>     Thank you!   [ https://safezoneproject.eu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ZONE</dc:title>
  <dc:creator>Angela Roselli</dc:creator>
  <cp:lastModifiedBy>Alessia Mefalopulos</cp:lastModifiedBy>
  <cp:revision>148</cp:revision>
  <cp:lastPrinted>2020-06-30T07:38:17Z</cp:lastPrinted>
  <dcterms:created xsi:type="dcterms:W3CDTF">2020-01-14T11:32:54Z</dcterms:created>
  <dcterms:modified xsi:type="dcterms:W3CDTF">2020-06-30T07:38:26Z</dcterms:modified>
</cp:coreProperties>
</file>